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85" r:id="rId3"/>
    <p:sldId id="286" r:id="rId4"/>
    <p:sldId id="287" r:id="rId5"/>
    <p:sldId id="288" r:id="rId6"/>
    <p:sldId id="278" r:id="rId7"/>
    <p:sldId id="289" r:id="rId8"/>
    <p:sldId id="290" r:id="rId9"/>
    <p:sldId id="282" r:id="rId10"/>
    <p:sldId id="284" r:id="rId11"/>
    <p:sldId id="269" r:id="rId12"/>
    <p:sldId id="270" r:id="rId13"/>
    <p:sldId id="271" r:id="rId14"/>
    <p:sldId id="272" r:id="rId15"/>
    <p:sldId id="273" r:id="rId16"/>
    <p:sldId id="275" r:id="rId17"/>
    <p:sldId id="276" r:id="rId18"/>
    <p:sldId id="277" r:id="rId19"/>
    <p:sldId id="281" r:id="rId20"/>
    <p:sldId id="280" r:id="rId21"/>
  </p:sldIdLst>
  <p:sldSz cx="12192000" cy="6858000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DD9A4-F2AA-4626-9DF5-0A59D8A13530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C8C90-4DD7-472B-8F05-69DD3274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20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2276-D076-4F66-AC62-39BBD25049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5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2276-D076-4F66-AC62-39BBD25049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26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7967" eaLnBrk="0" hangingPunct="0">
              <a:defRPr sz="2300">
                <a:solidFill>
                  <a:schemeClr val="tx1"/>
                </a:solidFill>
                <a:latin typeface="Palatino" pitchFamily="18" charset="0"/>
              </a:defRPr>
            </a:lvl1pPr>
            <a:lvl2pPr marL="702756" indent="-270291" defTabSz="897967" eaLnBrk="0" hangingPunct="0">
              <a:defRPr sz="2300">
                <a:solidFill>
                  <a:schemeClr val="tx1"/>
                </a:solidFill>
                <a:latin typeface="Palatino" pitchFamily="18" charset="0"/>
              </a:defRPr>
            </a:lvl2pPr>
            <a:lvl3pPr marL="1081164" indent="-216233" defTabSz="897967" eaLnBrk="0" hangingPunct="0">
              <a:defRPr sz="2300">
                <a:solidFill>
                  <a:schemeClr val="tx1"/>
                </a:solidFill>
                <a:latin typeface="Palatino" pitchFamily="18" charset="0"/>
              </a:defRPr>
            </a:lvl3pPr>
            <a:lvl4pPr marL="1513629" indent="-216233" defTabSz="897967" eaLnBrk="0" hangingPunct="0">
              <a:defRPr sz="2300">
                <a:solidFill>
                  <a:schemeClr val="tx1"/>
                </a:solidFill>
                <a:latin typeface="Palatino" pitchFamily="18" charset="0"/>
              </a:defRPr>
            </a:lvl4pPr>
            <a:lvl5pPr marL="1946095" indent="-216233" defTabSz="897967" eaLnBrk="0" hangingPunct="0">
              <a:defRPr sz="2300">
                <a:solidFill>
                  <a:schemeClr val="tx1"/>
                </a:solidFill>
                <a:latin typeface="Palatino" pitchFamily="18" charset="0"/>
              </a:defRPr>
            </a:lvl5pPr>
            <a:lvl6pPr marL="2378560" indent="-216233" defTabSz="89796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Palatino" pitchFamily="18" charset="0"/>
              </a:defRPr>
            </a:lvl6pPr>
            <a:lvl7pPr marL="2811026" indent="-216233" defTabSz="89796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Palatino" pitchFamily="18" charset="0"/>
              </a:defRPr>
            </a:lvl7pPr>
            <a:lvl8pPr marL="3243491" indent="-216233" defTabSz="89796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Palatino" pitchFamily="18" charset="0"/>
              </a:defRPr>
            </a:lvl8pPr>
            <a:lvl9pPr marL="3675957" indent="-216233" defTabSz="89796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fld id="{FE043209-FF50-4EC6-8939-A938D18D0BB1}" type="slidenum">
              <a:rPr lang="en-US" sz="1100">
                <a:latin typeface="Times New Roman" pitchFamily="18" charset="0"/>
              </a:rPr>
              <a:pPr/>
              <a:t>19</a:t>
            </a:fld>
            <a:endParaRPr lang="en-US" sz="1100">
              <a:latin typeface="Times New Roman" pitchFamily="18" charset="0"/>
            </a:endParaRPr>
          </a:p>
        </p:txBody>
      </p:sp>
      <p:sp>
        <p:nvSpPr>
          <p:cNvPr id="542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427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/>
              <a:t>Point out that I and j will become global thread indices.</a:t>
            </a:r>
          </a:p>
        </p:txBody>
      </p:sp>
    </p:spTree>
    <p:extLst>
      <p:ext uri="{BB962C8B-B14F-4D97-AF65-F5344CB8AC3E}">
        <p14:creationId xmlns:p14="http://schemas.microsoft.com/office/powerpoint/2010/main" val="3965298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>
                <a:solidFill>
                  <a:srgbClr val="FEB712"/>
                </a:solidFill>
                <a:latin typeface="Arial" charset="0"/>
                <a:ea typeface="Arial" charset="0"/>
                <a:cs typeface="Arial" charset="0"/>
              </a:defRPr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CC08959-EB41-4C86-A81C-A7D108358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5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98186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482726"/>
            <a:ext cx="6172200" cy="4873625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698386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1CC08959-EB41-4C86-A81C-A7D108358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66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436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1CC08959-EB41-4C86-A81C-A7D108358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02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1607896"/>
            <a:ext cx="2628900" cy="45690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607896"/>
            <a:ext cx="7734300" cy="45690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1CC08959-EB41-4C86-A81C-A7D108358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58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2" y="386081"/>
            <a:ext cx="11084560" cy="64081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>
                <a:solidFill>
                  <a:srgbClr val="76B9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672" y="1079502"/>
            <a:ext cx="11054080" cy="536522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5716" marR="0" indent="-315716" algn="l" defTabSz="384929" rtl="0" eaLnBrk="1" fontAlgn="base" latinLnBrk="0" hangingPunct="1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2000" dirty="0" smtClean="0"/>
            </a:lvl1pPr>
            <a:lvl2pPr marL="700218" marR="0" indent="-253983" algn="l" defTabSz="384929" rtl="0" eaLnBrk="1" fontAlgn="base" latinLnBrk="0" hangingPunct="1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1556" dirty="0" smtClean="0"/>
            </a:lvl2pPr>
            <a:lvl3pPr marL="894234" marR="0" indent="-225764" algn="l" defTabSz="384929" rtl="0" eaLnBrk="1" fontAlgn="base" latinLnBrk="0" hangingPunct="1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1556" dirty="0" smtClean="0"/>
            </a:lvl3pPr>
          </a:lstStyle>
          <a:p>
            <a:pPr marL="315716" marR="0" lvl="0" indent="-315716" algn="l" defTabSz="384929" rtl="0" eaLnBrk="1" fontAlgn="base" latinLnBrk="0" hangingPunct="1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223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marL="315716" marR="0" lvl="1" indent="-315716" algn="l" defTabSz="384929" rtl="0" eaLnBrk="1" fontAlgn="base" latinLnBrk="0" hangingPunct="1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223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marL="315716" marR="0" lvl="2" indent="-315716" algn="l" defTabSz="384929" rtl="0" eaLnBrk="1" fontAlgn="base" latinLnBrk="0" hangingPunct="1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223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1220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rgbClr val="FEB712"/>
                </a:solidFill>
                <a:latin typeface="Arial" charset="0"/>
                <a:ea typeface="Arial" charset="0"/>
                <a:cs typeface="Arial" charset="0"/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8005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3" b="4261"/>
          <a:stretch/>
        </p:blipFill>
        <p:spPr>
          <a:xfrm>
            <a:off x="-1" y="1"/>
            <a:ext cx="1220128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6091"/>
            <a:ext cx="10515600" cy="1325563"/>
          </a:xfrm>
        </p:spPr>
        <p:txBody>
          <a:bodyPr/>
          <a:lstStyle>
            <a:lvl1pPr>
              <a:defRPr>
                <a:solidFill>
                  <a:srgbClr val="FEB71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31349"/>
            <a:ext cx="10515600" cy="31180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708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4363"/>
            <a:ext cx="10515600" cy="1325563"/>
          </a:xfrm>
        </p:spPr>
        <p:txBody>
          <a:bodyPr/>
          <a:lstStyle>
            <a:lvl1pPr>
              <a:defRPr>
                <a:solidFill>
                  <a:srgbClr val="FEB71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98757"/>
            <a:ext cx="10515600" cy="3857594"/>
          </a:xfrm>
        </p:spPr>
        <p:txBody>
          <a:bodyPr/>
          <a:lstStyle>
            <a:lvl1pPr>
              <a:defRPr>
                <a:solidFill>
                  <a:srgbClr val="195CB3"/>
                </a:solidFill>
              </a:defRPr>
            </a:lvl1pPr>
            <a:lvl2pPr>
              <a:defRPr>
                <a:solidFill>
                  <a:srgbClr val="195CB3"/>
                </a:solidFill>
              </a:defRPr>
            </a:lvl2pPr>
            <a:lvl3pPr>
              <a:defRPr>
                <a:solidFill>
                  <a:srgbClr val="195CB3"/>
                </a:solidFill>
              </a:defRPr>
            </a:lvl3pPr>
            <a:lvl4pPr>
              <a:defRPr>
                <a:solidFill>
                  <a:srgbClr val="195CB3"/>
                </a:solidFill>
              </a:defRPr>
            </a:lvl4pPr>
            <a:lvl5pPr>
              <a:defRPr>
                <a:solidFill>
                  <a:srgbClr val="195CB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1CC08959-EB41-4C86-A81C-A7D108358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32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4365"/>
            <a:ext cx="10515600" cy="1325563"/>
          </a:xfrm>
        </p:spPr>
        <p:txBody>
          <a:bodyPr/>
          <a:lstStyle>
            <a:lvl1pPr>
              <a:defRPr>
                <a:solidFill>
                  <a:srgbClr val="FEB71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30793"/>
            <a:ext cx="5181600" cy="3892968"/>
          </a:xfrm>
        </p:spPr>
        <p:txBody>
          <a:bodyPr/>
          <a:lstStyle>
            <a:lvl1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30793"/>
            <a:ext cx="5181600" cy="3892968"/>
          </a:xfrm>
        </p:spPr>
        <p:txBody>
          <a:bodyPr/>
          <a:lstStyle>
            <a:lvl1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1CC08959-EB41-4C86-A81C-A7D108358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58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09550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431934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255844"/>
            <a:ext cx="5157787" cy="31005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431932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255844"/>
            <a:ext cx="5183188" cy="31005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1CC08959-EB41-4C86-A81C-A7D108358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9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436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1CC08959-EB41-4C86-A81C-A7D108358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2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1CC08959-EB41-4C86-A81C-A7D108358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26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7321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482726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687522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1CC08959-EB41-4C86-A81C-A7D108358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4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0"/>
          <a:stretch/>
        </p:blipFill>
        <p:spPr>
          <a:xfrm>
            <a:off x="1" y="-1"/>
            <a:ext cx="12201288" cy="68580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378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53077"/>
            <a:ext cx="10515600" cy="3623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1CC08959-EB41-4C86-A81C-A7D108358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9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rgbClr val="FEB712"/>
          </a:solidFill>
          <a:latin typeface="Arial" charset="0"/>
          <a:ea typeface="Arial" charset="0"/>
          <a:cs typeface="Arial" charset="0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rgbClr val="195CB3"/>
          </a:solidFill>
          <a:latin typeface="Arial" charset="0"/>
          <a:ea typeface="Arial" charset="0"/>
          <a:cs typeface="Arial" charset="0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rgbClr val="195CB3"/>
          </a:solidFill>
          <a:latin typeface="Arial" charset="0"/>
          <a:ea typeface="Arial" charset="0"/>
          <a:cs typeface="Arial" charset="0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rgbClr val="195CB3"/>
          </a:solidFill>
          <a:latin typeface="Arial" charset="0"/>
          <a:ea typeface="Arial" charset="0"/>
          <a:cs typeface="Arial" charset="0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rgbClr val="195CB3"/>
          </a:solidFill>
          <a:latin typeface="Arial" charset="0"/>
          <a:ea typeface="Arial" charset="0"/>
          <a:cs typeface="Arial" charset="0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rgbClr val="195CB3"/>
          </a:solidFill>
          <a:latin typeface="Arial" charset="0"/>
          <a:ea typeface="Arial" charset="0"/>
          <a:cs typeface="Arial" charset="0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671DF-7171-4B47-A13A-1BF6478A2D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Control Divergence and </a:t>
            </a:r>
            <a:br>
              <a:rPr lang="en-US" dirty="0"/>
            </a:br>
            <a:r>
              <a:rPr lang="en-US" dirty="0"/>
              <a:t>Memory coalescing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B6A15B-0D77-4A1A-B8C5-5BAA267FC2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83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2" y="1161935"/>
            <a:ext cx="11084560" cy="640816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Memory Coalescing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672" y="2099202"/>
            <a:ext cx="11054080" cy="53652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To learn that memory coalescing is important for effectively utilizing memory bandwidth in CUDA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Its origin in DRAM burst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Checking if a CUDA memory access is coalesced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Techniques for improving memory coalescing in CUDA code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93600" y="5842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7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950">
        <p:fade/>
      </p:transition>
    </mc:Choice>
    <mc:Fallback xmlns="">
      <p:transition spd="med" advTm="34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2" y="1251990"/>
            <a:ext cx="11084560" cy="67159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DRAM Burst – A System View</a:t>
            </a:r>
          </a:p>
        </p:txBody>
      </p:sp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1950504" y="4091710"/>
            <a:ext cx="8290560" cy="3218927"/>
          </a:xfrm>
        </p:spPr>
        <p:txBody>
          <a:bodyPr>
            <a:normAutofit/>
          </a:bodyPr>
          <a:lstStyle/>
          <a:p>
            <a:r>
              <a:rPr lang="en-US" dirty="0"/>
              <a:t>Each address space is partitioned into burst sections </a:t>
            </a:r>
          </a:p>
          <a:p>
            <a:pPr lvl="1"/>
            <a:r>
              <a:rPr lang="en-US" sz="2000" dirty="0">
                <a:solidFill>
                  <a:srgbClr val="6F6F6F"/>
                </a:solidFill>
                <a:ea typeface="+mn-ea"/>
              </a:rPr>
              <a:t>Whenever a location is accessed, all other locations in the same section are also delivered to the processor </a:t>
            </a:r>
          </a:p>
          <a:p>
            <a:r>
              <a:rPr lang="en-US" dirty="0"/>
              <a:t>Basic example: a 16-byte address space, 4-byte burst sections</a:t>
            </a:r>
          </a:p>
          <a:p>
            <a:pPr lvl="1"/>
            <a:r>
              <a:rPr lang="en-US" sz="2000" dirty="0">
                <a:solidFill>
                  <a:srgbClr val="6F6F6F"/>
                </a:solidFill>
                <a:ea typeface="+mn-ea"/>
              </a:rPr>
              <a:t>In practice, we have at least 4GB address space,  burst section sizes of 128-bytes or more</a:t>
            </a:r>
          </a:p>
          <a:p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10600" y="7222261"/>
            <a:ext cx="2743200" cy="365125"/>
          </a:xfrm>
        </p:spPr>
        <p:txBody>
          <a:bodyPr/>
          <a:lstStyle/>
          <a:p>
            <a:fld id="{F7886C5B-537F-42EB-8390-2010A7F9CC31}" type="slidenum">
              <a:rPr lang="en-US" smtClean="0"/>
              <a:t>11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2438400" y="3024909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2895600" y="3024909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3352800" y="3024909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3810000" y="3024909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4267200" y="3024909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4724400" y="3024909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5181600" y="3024909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5638800" y="3024909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6096000" y="3024909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6553200" y="3024909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7010400" y="3024909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7467600" y="3024909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3352800" y="3024909"/>
            <a:ext cx="457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2</a:t>
            </a:r>
            <a:endParaRPr lang="en-US" sz="1600" baseline="-25000" dirty="0"/>
          </a:p>
        </p:txBody>
      </p:sp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2895600" y="3024909"/>
            <a:ext cx="457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1</a:t>
            </a:r>
            <a:endParaRPr lang="en-US" sz="1600" baseline="-25000" dirty="0"/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2438400" y="3024909"/>
            <a:ext cx="457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0</a:t>
            </a:r>
            <a:endParaRPr lang="en-US" sz="1600" baseline="-25000" dirty="0"/>
          </a:p>
        </p:txBody>
      </p:sp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3810000" y="3024909"/>
            <a:ext cx="457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3</a:t>
            </a:r>
            <a:endParaRPr lang="en-US" sz="1600" baseline="-25000" dirty="0"/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4724400" y="3024909"/>
            <a:ext cx="4572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5</a:t>
            </a:r>
            <a:endParaRPr lang="en-US" sz="1600" baseline="-25000" dirty="0"/>
          </a:p>
        </p:txBody>
      </p:sp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4267200" y="3024909"/>
            <a:ext cx="4572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4</a:t>
            </a:r>
            <a:endParaRPr lang="en-US" sz="1600" baseline="-25000" dirty="0"/>
          </a:p>
        </p:txBody>
      </p:sp>
      <p:sp>
        <p:nvSpPr>
          <p:cNvPr id="25" name="Rectangle 37"/>
          <p:cNvSpPr>
            <a:spLocks noChangeArrowheads="1"/>
          </p:cNvSpPr>
          <p:nvPr/>
        </p:nvSpPr>
        <p:spPr bwMode="auto">
          <a:xfrm>
            <a:off x="5181600" y="3024909"/>
            <a:ext cx="4572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6</a:t>
            </a:r>
            <a:endParaRPr lang="en-US" sz="1600" baseline="-25000" dirty="0"/>
          </a:p>
        </p:txBody>
      </p:sp>
      <p:sp>
        <p:nvSpPr>
          <p:cNvPr id="26" name="Rectangle 38"/>
          <p:cNvSpPr>
            <a:spLocks noChangeArrowheads="1"/>
          </p:cNvSpPr>
          <p:nvPr/>
        </p:nvSpPr>
        <p:spPr bwMode="auto">
          <a:xfrm>
            <a:off x="5638800" y="3024909"/>
            <a:ext cx="4572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7</a:t>
            </a:r>
            <a:endParaRPr lang="en-US" sz="1600" baseline="-25000" dirty="0"/>
          </a:p>
        </p:txBody>
      </p:sp>
      <p:sp>
        <p:nvSpPr>
          <p:cNvPr id="27" name="Rectangle 39"/>
          <p:cNvSpPr>
            <a:spLocks noChangeArrowheads="1"/>
          </p:cNvSpPr>
          <p:nvPr/>
        </p:nvSpPr>
        <p:spPr bwMode="auto">
          <a:xfrm>
            <a:off x="6553200" y="3024909"/>
            <a:ext cx="457200" cy="4572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9</a:t>
            </a:r>
            <a:endParaRPr lang="en-US" sz="1600" baseline="-25000" dirty="0"/>
          </a:p>
        </p:txBody>
      </p:sp>
      <p:sp>
        <p:nvSpPr>
          <p:cNvPr id="28" name="Rectangle 40"/>
          <p:cNvSpPr>
            <a:spLocks noChangeArrowheads="1"/>
          </p:cNvSpPr>
          <p:nvPr/>
        </p:nvSpPr>
        <p:spPr bwMode="auto">
          <a:xfrm>
            <a:off x="6096000" y="3024909"/>
            <a:ext cx="457200" cy="4572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8</a:t>
            </a:r>
            <a:endParaRPr lang="en-US" sz="1600" baseline="-25000" dirty="0"/>
          </a:p>
        </p:txBody>
      </p:sp>
      <p:sp>
        <p:nvSpPr>
          <p:cNvPr id="29" name="Rectangle 41"/>
          <p:cNvSpPr>
            <a:spLocks noChangeArrowheads="1"/>
          </p:cNvSpPr>
          <p:nvPr/>
        </p:nvSpPr>
        <p:spPr bwMode="auto">
          <a:xfrm>
            <a:off x="7010400" y="3024909"/>
            <a:ext cx="457200" cy="4572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10</a:t>
            </a:r>
            <a:endParaRPr lang="en-US" sz="1600" baseline="-25000" dirty="0"/>
          </a:p>
        </p:txBody>
      </p:sp>
      <p:sp>
        <p:nvSpPr>
          <p:cNvPr id="30" name="Rectangle 42"/>
          <p:cNvSpPr>
            <a:spLocks noChangeArrowheads="1"/>
          </p:cNvSpPr>
          <p:nvPr/>
        </p:nvSpPr>
        <p:spPr bwMode="auto">
          <a:xfrm>
            <a:off x="7467600" y="3024909"/>
            <a:ext cx="457200" cy="4572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11</a:t>
            </a:r>
            <a:endParaRPr lang="en-US" sz="1600" baseline="-25000" dirty="0"/>
          </a:p>
        </p:txBody>
      </p:sp>
      <p:sp>
        <p:nvSpPr>
          <p:cNvPr id="31" name="Rectangle 59"/>
          <p:cNvSpPr>
            <a:spLocks noChangeArrowheads="1"/>
          </p:cNvSpPr>
          <p:nvPr/>
        </p:nvSpPr>
        <p:spPr bwMode="auto">
          <a:xfrm>
            <a:off x="7924800" y="3024909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" name="Rectangle 60"/>
          <p:cNvSpPr>
            <a:spLocks noChangeArrowheads="1"/>
          </p:cNvSpPr>
          <p:nvPr/>
        </p:nvSpPr>
        <p:spPr bwMode="auto">
          <a:xfrm>
            <a:off x="8382000" y="3024909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3" name="Rectangle 61"/>
          <p:cNvSpPr>
            <a:spLocks noChangeArrowheads="1"/>
          </p:cNvSpPr>
          <p:nvPr/>
        </p:nvSpPr>
        <p:spPr bwMode="auto">
          <a:xfrm>
            <a:off x="8839200" y="3024909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4" name="Rectangle 62"/>
          <p:cNvSpPr>
            <a:spLocks noChangeArrowheads="1"/>
          </p:cNvSpPr>
          <p:nvPr/>
        </p:nvSpPr>
        <p:spPr bwMode="auto">
          <a:xfrm>
            <a:off x="9296400" y="3024909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5" name="Rectangle 63"/>
          <p:cNvSpPr>
            <a:spLocks noChangeArrowheads="1"/>
          </p:cNvSpPr>
          <p:nvPr/>
        </p:nvSpPr>
        <p:spPr bwMode="auto">
          <a:xfrm>
            <a:off x="7924800" y="3024909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6" name="Rectangle 64"/>
          <p:cNvSpPr>
            <a:spLocks noChangeArrowheads="1"/>
          </p:cNvSpPr>
          <p:nvPr/>
        </p:nvSpPr>
        <p:spPr bwMode="auto">
          <a:xfrm>
            <a:off x="8382000" y="3024909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7" name="Rectangle 65"/>
          <p:cNvSpPr>
            <a:spLocks noChangeArrowheads="1"/>
          </p:cNvSpPr>
          <p:nvPr/>
        </p:nvSpPr>
        <p:spPr bwMode="auto">
          <a:xfrm>
            <a:off x="8839200" y="3024909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8" name="Rectangle 66"/>
          <p:cNvSpPr>
            <a:spLocks noChangeArrowheads="1"/>
          </p:cNvSpPr>
          <p:nvPr/>
        </p:nvSpPr>
        <p:spPr bwMode="auto">
          <a:xfrm>
            <a:off x="9296400" y="3024909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9" name="Rectangle 67"/>
          <p:cNvSpPr>
            <a:spLocks noChangeArrowheads="1"/>
          </p:cNvSpPr>
          <p:nvPr/>
        </p:nvSpPr>
        <p:spPr bwMode="auto">
          <a:xfrm>
            <a:off x="8382000" y="3024909"/>
            <a:ext cx="4572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13</a:t>
            </a:r>
            <a:endParaRPr lang="en-US" sz="1600" baseline="-25000" dirty="0"/>
          </a:p>
        </p:txBody>
      </p:sp>
      <p:sp>
        <p:nvSpPr>
          <p:cNvPr id="40" name="Rectangle 68"/>
          <p:cNvSpPr>
            <a:spLocks noChangeArrowheads="1"/>
          </p:cNvSpPr>
          <p:nvPr/>
        </p:nvSpPr>
        <p:spPr bwMode="auto">
          <a:xfrm>
            <a:off x="7924800" y="3024909"/>
            <a:ext cx="4572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12</a:t>
            </a:r>
            <a:endParaRPr lang="en-US" sz="1600" baseline="-25000" dirty="0"/>
          </a:p>
        </p:txBody>
      </p:sp>
      <p:sp>
        <p:nvSpPr>
          <p:cNvPr id="41" name="Rectangle 69"/>
          <p:cNvSpPr>
            <a:spLocks noChangeArrowheads="1"/>
          </p:cNvSpPr>
          <p:nvPr/>
        </p:nvSpPr>
        <p:spPr bwMode="auto">
          <a:xfrm>
            <a:off x="8839200" y="3024909"/>
            <a:ext cx="4572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14</a:t>
            </a:r>
            <a:endParaRPr lang="en-US" sz="1600" baseline="-25000" dirty="0"/>
          </a:p>
        </p:txBody>
      </p:sp>
      <p:sp>
        <p:nvSpPr>
          <p:cNvPr id="42" name="Rectangle 70"/>
          <p:cNvSpPr>
            <a:spLocks noChangeArrowheads="1"/>
          </p:cNvSpPr>
          <p:nvPr/>
        </p:nvSpPr>
        <p:spPr bwMode="auto">
          <a:xfrm>
            <a:off x="9296400" y="3024909"/>
            <a:ext cx="4572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15</a:t>
            </a:r>
            <a:endParaRPr lang="en-US" sz="1600" baseline="-25000" dirty="0"/>
          </a:p>
        </p:txBody>
      </p:sp>
      <p:sp>
        <p:nvSpPr>
          <p:cNvPr id="45" name="TextBox 44"/>
          <p:cNvSpPr txBox="1"/>
          <p:nvPr/>
        </p:nvSpPr>
        <p:spPr>
          <a:xfrm>
            <a:off x="2667000" y="2681056"/>
            <a:ext cx="1454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Burst section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72000" y="2674626"/>
            <a:ext cx="1454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Burst section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324600" y="2681056"/>
            <a:ext cx="1454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Burst section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143875" y="2681056"/>
            <a:ext cx="1454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Burst section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3600" y="67079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1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176">
        <p:fade/>
      </p:transition>
    </mc:Choice>
    <mc:Fallback xmlns="">
      <p:transition spd="med" advTm="1151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2" y="1120372"/>
            <a:ext cx="11084560" cy="67159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 Memory Coalescing</a:t>
            </a:r>
          </a:p>
        </p:txBody>
      </p:sp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1950504" y="4545357"/>
            <a:ext cx="8290560" cy="263366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When all threads of a warp execute a load instruction, if all accessed locations fall into the same burst section, only one DRAM request will be made and the access is fully coalesced.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Slide Number Placeholder 62"/>
          <p:cNvSpPr>
            <a:spLocks noGrp="1"/>
          </p:cNvSpPr>
          <p:nvPr>
            <p:ph type="sldNum" sz="quarter" idx="4294967295"/>
          </p:nvPr>
        </p:nvSpPr>
        <p:spPr>
          <a:xfrm>
            <a:off x="8610600" y="7090643"/>
            <a:ext cx="2743200" cy="365125"/>
          </a:xfrm>
        </p:spPr>
        <p:txBody>
          <a:bodyPr/>
          <a:lstStyle/>
          <a:p>
            <a:fld id="{F7886C5B-537F-42EB-8390-2010A7F9CC31}" type="slidenum">
              <a:rPr lang="en-US" smtClean="0">
                <a:solidFill>
                  <a:schemeClr val="tx1"/>
                </a:solidFill>
              </a:rPr>
              <a:t>12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2402171" y="3325182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2859371" y="3325182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3316571" y="3325182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3773771" y="3325182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4230971" y="3325182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4688171" y="3325182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5145371" y="3325182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5602571" y="3325182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6059771" y="3325182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6516971" y="3325182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6974171" y="3325182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7431371" y="3325182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3316571" y="3325182"/>
            <a:ext cx="457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2</a:t>
            </a:r>
            <a:endParaRPr lang="en-US" sz="1600" baseline="-25000" dirty="0"/>
          </a:p>
        </p:txBody>
      </p:sp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2859371" y="3325182"/>
            <a:ext cx="457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1</a:t>
            </a:r>
            <a:endParaRPr lang="en-US" sz="1600" baseline="-25000" dirty="0"/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2402171" y="3325182"/>
            <a:ext cx="457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0</a:t>
            </a:r>
            <a:endParaRPr lang="en-US" sz="1600" baseline="-25000" dirty="0"/>
          </a:p>
        </p:txBody>
      </p:sp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3773771" y="3325182"/>
            <a:ext cx="457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3</a:t>
            </a:r>
            <a:endParaRPr lang="en-US" sz="1600" baseline="-25000" dirty="0"/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4688171" y="3325182"/>
            <a:ext cx="4572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5</a:t>
            </a:r>
            <a:endParaRPr lang="en-US" sz="1600" baseline="-25000" dirty="0"/>
          </a:p>
        </p:txBody>
      </p:sp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4230971" y="3325182"/>
            <a:ext cx="4572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4</a:t>
            </a:r>
            <a:endParaRPr lang="en-US" sz="1600" baseline="-25000" dirty="0"/>
          </a:p>
        </p:txBody>
      </p:sp>
      <p:sp>
        <p:nvSpPr>
          <p:cNvPr id="25" name="Rectangle 37"/>
          <p:cNvSpPr>
            <a:spLocks noChangeArrowheads="1"/>
          </p:cNvSpPr>
          <p:nvPr/>
        </p:nvSpPr>
        <p:spPr bwMode="auto">
          <a:xfrm>
            <a:off x="5145371" y="3325182"/>
            <a:ext cx="4572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6</a:t>
            </a:r>
            <a:endParaRPr lang="en-US" sz="1600" baseline="-25000" dirty="0"/>
          </a:p>
        </p:txBody>
      </p:sp>
      <p:sp>
        <p:nvSpPr>
          <p:cNvPr id="26" name="Rectangle 38"/>
          <p:cNvSpPr>
            <a:spLocks noChangeArrowheads="1"/>
          </p:cNvSpPr>
          <p:nvPr/>
        </p:nvSpPr>
        <p:spPr bwMode="auto">
          <a:xfrm>
            <a:off x="5602571" y="3325182"/>
            <a:ext cx="4572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7</a:t>
            </a:r>
            <a:endParaRPr lang="en-US" sz="1600" baseline="-25000" dirty="0"/>
          </a:p>
        </p:txBody>
      </p:sp>
      <p:sp>
        <p:nvSpPr>
          <p:cNvPr id="27" name="Rectangle 39"/>
          <p:cNvSpPr>
            <a:spLocks noChangeArrowheads="1"/>
          </p:cNvSpPr>
          <p:nvPr/>
        </p:nvSpPr>
        <p:spPr bwMode="auto">
          <a:xfrm>
            <a:off x="6516971" y="3325182"/>
            <a:ext cx="457200" cy="457200"/>
          </a:xfrm>
          <a:prstGeom prst="rect">
            <a:avLst/>
          </a:prstGeom>
          <a:solidFill>
            <a:srgbClr val="00008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9</a:t>
            </a:r>
            <a:endParaRPr lang="en-US" sz="1600" baseline="-25000" dirty="0"/>
          </a:p>
        </p:txBody>
      </p:sp>
      <p:sp>
        <p:nvSpPr>
          <p:cNvPr id="28" name="Rectangle 40"/>
          <p:cNvSpPr>
            <a:spLocks noChangeArrowheads="1"/>
          </p:cNvSpPr>
          <p:nvPr/>
        </p:nvSpPr>
        <p:spPr bwMode="auto">
          <a:xfrm>
            <a:off x="6059771" y="3325182"/>
            <a:ext cx="457200" cy="457200"/>
          </a:xfrm>
          <a:prstGeom prst="rect">
            <a:avLst/>
          </a:prstGeom>
          <a:solidFill>
            <a:srgbClr val="00008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8</a:t>
            </a:r>
            <a:endParaRPr lang="en-US" sz="1600" baseline="-25000" dirty="0"/>
          </a:p>
        </p:txBody>
      </p:sp>
      <p:sp>
        <p:nvSpPr>
          <p:cNvPr id="29" name="Rectangle 41"/>
          <p:cNvSpPr>
            <a:spLocks noChangeArrowheads="1"/>
          </p:cNvSpPr>
          <p:nvPr/>
        </p:nvSpPr>
        <p:spPr bwMode="auto">
          <a:xfrm>
            <a:off x="6974171" y="3325182"/>
            <a:ext cx="457200" cy="457200"/>
          </a:xfrm>
          <a:prstGeom prst="rect">
            <a:avLst/>
          </a:prstGeom>
          <a:solidFill>
            <a:srgbClr val="00008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10</a:t>
            </a:r>
            <a:endParaRPr lang="en-US" sz="1600" baseline="-25000" dirty="0"/>
          </a:p>
        </p:txBody>
      </p:sp>
      <p:sp>
        <p:nvSpPr>
          <p:cNvPr id="30" name="Rectangle 42"/>
          <p:cNvSpPr>
            <a:spLocks noChangeArrowheads="1"/>
          </p:cNvSpPr>
          <p:nvPr/>
        </p:nvSpPr>
        <p:spPr bwMode="auto">
          <a:xfrm>
            <a:off x="7431371" y="3325182"/>
            <a:ext cx="457200" cy="457200"/>
          </a:xfrm>
          <a:prstGeom prst="rect">
            <a:avLst/>
          </a:prstGeom>
          <a:solidFill>
            <a:srgbClr val="00008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11</a:t>
            </a:r>
            <a:endParaRPr lang="en-US" sz="1600" baseline="-25000" dirty="0"/>
          </a:p>
        </p:txBody>
      </p:sp>
      <p:sp>
        <p:nvSpPr>
          <p:cNvPr id="31" name="Rectangle 59"/>
          <p:cNvSpPr>
            <a:spLocks noChangeArrowheads="1"/>
          </p:cNvSpPr>
          <p:nvPr/>
        </p:nvSpPr>
        <p:spPr bwMode="auto">
          <a:xfrm>
            <a:off x="7888571" y="3325182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" name="Rectangle 60"/>
          <p:cNvSpPr>
            <a:spLocks noChangeArrowheads="1"/>
          </p:cNvSpPr>
          <p:nvPr/>
        </p:nvSpPr>
        <p:spPr bwMode="auto">
          <a:xfrm>
            <a:off x="8345771" y="3325182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3" name="Rectangle 61"/>
          <p:cNvSpPr>
            <a:spLocks noChangeArrowheads="1"/>
          </p:cNvSpPr>
          <p:nvPr/>
        </p:nvSpPr>
        <p:spPr bwMode="auto">
          <a:xfrm>
            <a:off x="8802971" y="3325182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4" name="Rectangle 62"/>
          <p:cNvSpPr>
            <a:spLocks noChangeArrowheads="1"/>
          </p:cNvSpPr>
          <p:nvPr/>
        </p:nvSpPr>
        <p:spPr bwMode="auto">
          <a:xfrm>
            <a:off x="9260171" y="3325182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5" name="Rectangle 63"/>
          <p:cNvSpPr>
            <a:spLocks noChangeArrowheads="1"/>
          </p:cNvSpPr>
          <p:nvPr/>
        </p:nvSpPr>
        <p:spPr bwMode="auto">
          <a:xfrm>
            <a:off x="7888571" y="3325182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6" name="Rectangle 64"/>
          <p:cNvSpPr>
            <a:spLocks noChangeArrowheads="1"/>
          </p:cNvSpPr>
          <p:nvPr/>
        </p:nvSpPr>
        <p:spPr bwMode="auto">
          <a:xfrm>
            <a:off x="8345771" y="3325182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7" name="Rectangle 65"/>
          <p:cNvSpPr>
            <a:spLocks noChangeArrowheads="1"/>
          </p:cNvSpPr>
          <p:nvPr/>
        </p:nvSpPr>
        <p:spPr bwMode="auto">
          <a:xfrm>
            <a:off x="8802971" y="3325182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8" name="Rectangle 66"/>
          <p:cNvSpPr>
            <a:spLocks noChangeArrowheads="1"/>
          </p:cNvSpPr>
          <p:nvPr/>
        </p:nvSpPr>
        <p:spPr bwMode="auto">
          <a:xfrm>
            <a:off x="9260171" y="3325182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9" name="Rectangle 67"/>
          <p:cNvSpPr>
            <a:spLocks noChangeArrowheads="1"/>
          </p:cNvSpPr>
          <p:nvPr/>
        </p:nvSpPr>
        <p:spPr bwMode="auto">
          <a:xfrm>
            <a:off x="8345771" y="3325182"/>
            <a:ext cx="4572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13</a:t>
            </a:r>
            <a:endParaRPr lang="en-US" sz="1600" baseline="-25000" dirty="0"/>
          </a:p>
        </p:txBody>
      </p:sp>
      <p:sp>
        <p:nvSpPr>
          <p:cNvPr id="40" name="Rectangle 68"/>
          <p:cNvSpPr>
            <a:spLocks noChangeArrowheads="1"/>
          </p:cNvSpPr>
          <p:nvPr/>
        </p:nvSpPr>
        <p:spPr bwMode="auto">
          <a:xfrm>
            <a:off x="7888571" y="3325182"/>
            <a:ext cx="4572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12</a:t>
            </a:r>
            <a:endParaRPr lang="en-US" sz="1600" baseline="-25000" dirty="0"/>
          </a:p>
        </p:txBody>
      </p:sp>
      <p:sp>
        <p:nvSpPr>
          <p:cNvPr id="41" name="Rectangle 69"/>
          <p:cNvSpPr>
            <a:spLocks noChangeArrowheads="1"/>
          </p:cNvSpPr>
          <p:nvPr/>
        </p:nvSpPr>
        <p:spPr bwMode="auto">
          <a:xfrm>
            <a:off x="8802971" y="3325182"/>
            <a:ext cx="4572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14</a:t>
            </a:r>
            <a:endParaRPr lang="en-US" sz="1600" baseline="-25000" dirty="0"/>
          </a:p>
        </p:txBody>
      </p:sp>
      <p:sp>
        <p:nvSpPr>
          <p:cNvPr id="42" name="Rectangle 70"/>
          <p:cNvSpPr>
            <a:spLocks noChangeArrowheads="1"/>
          </p:cNvSpPr>
          <p:nvPr/>
        </p:nvSpPr>
        <p:spPr bwMode="auto">
          <a:xfrm>
            <a:off x="9260171" y="3325182"/>
            <a:ext cx="4572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15</a:t>
            </a:r>
            <a:endParaRPr lang="en-US" sz="1600" baseline="-25000" dirty="0"/>
          </a:p>
        </p:txBody>
      </p:sp>
      <p:sp>
        <p:nvSpPr>
          <p:cNvPr id="45" name="TextBox 44"/>
          <p:cNvSpPr txBox="1"/>
          <p:nvPr/>
        </p:nvSpPr>
        <p:spPr>
          <a:xfrm>
            <a:off x="2615586" y="3804094"/>
            <a:ext cx="145411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Burst section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20586" y="3797664"/>
            <a:ext cx="145411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Burst section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273186" y="3804094"/>
            <a:ext cx="145411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Burst section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092462" y="3804094"/>
            <a:ext cx="145411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Burst section </a:t>
            </a:r>
          </a:p>
        </p:txBody>
      </p:sp>
      <p:sp>
        <p:nvSpPr>
          <p:cNvPr id="46" name="Text Box 73"/>
          <p:cNvSpPr txBox="1">
            <a:spLocks noChangeArrowheads="1"/>
          </p:cNvSpPr>
          <p:nvPr/>
        </p:nvSpPr>
        <p:spPr bwMode="auto">
          <a:xfrm>
            <a:off x="2506388" y="2423795"/>
            <a:ext cx="3609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0" name="Text Box 74"/>
          <p:cNvSpPr txBox="1">
            <a:spLocks noChangeArrowheads="1"/>
          </p:cNvSpPr>
          <p:nvPr/>
        </p:nvSpPr>
        <p:spPr bwMode="auto">
          <a:xfrm>
            <a:off x="2963588" y="2423795"/>
            <a:ext cx="3609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Text Box 75"/>
          <p:cNvSpPr txBox="1">
            <a:spLocks noChangeArrowheads="1"/>
          </p:cNvSpPr>
          <p:nvPr/>
        </p:nvSpPr>
        <p:spPr bwMode="auto">
          <a:xfrm>
            <a:off x="3420788" y="2423795"/>
            <a:ext cx="3609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76"/>
          <p:cNvSpPr txBox="1">
            <a:spLocks noChangeArrowheads="1"/>
          </p:cNvSpPr>
          <p:nvPr/>
        </p:nvSpPr>
        <p:spPr bwMode="auto">
          <a:xfrm>
            <a:off x="3877988" y="2423795"/>
            <a:ext cx="3609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3" name="Text Box 79"/>
          <p:cNvSpPr txBox="1">
            <a:spLocks noChangeArrowheads="1"/>
          </p:cNvSpPr>
          <p:nvPr/>
        </p:nvSpPr>
        <p:spPr bwMode="auto">
          <a:xfrm>
            <a:off x="2549008" y="2232892"/>
            <a:ext cx="15680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Coalesced Loads</a:t>
            </a:r>
          </a:p>
        </p:txBody>
      </p:sp>
      <p:sp>
        <p:nvSpPr>
          <p:cNvPr id="54" name="Rectangle 94"/>
          <p:cNvSpPr>
            <a:spLocks noChangeArrowheads="1"/>
          </p:cNvSpPr>
          <p:nvPr/>
        </p:nvSpPr>
        <p:spPr bwMode="auto">
          <a:xfrm>
            <a:off x="2397417" y="2239945"/>
            <a:ext cx="2057400" cy="50438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cxnSp>
        <p:nvCxnSpPr>
          <p:cNvPr id="44" name="Straight Arrow Connector 43"/>
          <p:cNvCxnSpPr>
            <a:stCxn id="7" idx="0"/>
          </p:cNvCxnSpPr>
          <p:nvPr/>
        </p:nvCxnSpPr>
        <p:spPr>
          <a:xfrm flipV="1">
            <a:off x="2630771" y="2744325"/>
            <a:ext cx="0" cy="580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3087971" y="2744325"/>
            <a:ext cx="0" cy="580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3529987" y="2743261"/>
            <a:ext cx="0" cy="580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3987187" y="2732673"/>
            <a:ext cx="0" cy="580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 Box 73"/>
          <p:cNvSpPr txBox="1">
            <a:spLocks noChangeArrowheads="1"/>
          </p:cNvSpPr>
          <p:nvPr/>
        </p:nvSpPr>
        <p:spPr bwMode="auto">
          <a:xfrm>
            <a:off x="6191115" y="2441819"/>
            <a:ext cx="3609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" name="Text Box 74"/>
          <p:cNvSpPr txBox="1">
            <a:spLocks noChangeArrowheads="1"/>
          </p:cNvSpPr>
          <p:nvPr/>
        </p:nvSpPr>
        <p:spPr bwMode="auto">
          <a:xfrm>
            <a:off x="6648315" y="2441819"/>
            <a:ext cx="3609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Text Box 75"/>
          <p:cNvSpPr txBox="1">
            <a:spLocks noChangeArrowheads="1"/>
          </p:cNvSpPr>
          <p:nvPr/>
        </p:nvSpPr>
        <p:spPr bwMode="auto">
          <a:xfrm>
            <a:off x="7105515" y="2441819"/>
            <a:ext cx="3609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Text Box 76"/>
          <p:cNvSpPr txBox="1">
            <a:spLocks noChangeArrowheads="1"/>
          </p:cNvSpPr>
          <p:nvPr/>
        </p:nvSpPr>
        <p:spPr bwMode="auto">
          <a:xfrm>
            <a:off x="7562715" y="2441819"/>
            <a:ext cx="3609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2" name="Text Box 79"/>
          <p:cNvSpPr txBox="1">
            <a:spLocks noChangeArrowheads="1"/>
          </p:cNvSpPr>
          <p:nvPr/>
        </p:nvSpPr>
        <p:spPr bwMode="auto">
          <a:xfrm>
            <a:off x="6233735" y="2250916"/>
            <a:ext cx="15680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Coalesced Loads</a:t>
            </a:r>
          </a:p>
        </p:txBody>
      </p:sp>
      <p:sp>
        <p:nvSpPr>
          <p:cNvPr id="64" name="Rectangle 94"/>
          <p:cNvSpPr>
            <a:spLocks noChangeArrowheads="1"/>
          </p:cNvSpPr>
          <p:nvPr/>
        </p:nvSpPr>
        <p:spPr bwMode="auto">
          <a:xfrm>
            <a:off x="6082144" y="2257969"/>
            <a:ext cx="2057400" cy="50438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6315497" y="2762349"/>
            <a:ext cx="0" cy="580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6772697" y="2762349"/>
            <a:ext cx="0" cy="580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7214713" y="2761285"/>
            <a:ext cx="0" cy="580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7671913" y="2750697"/>
            <a:ext cx="0" cy="580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93600" y="65762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023">
        <p:fade/>
      </p:transition>
    </mc:Choice>
    <mc:Fallback xmlns="">
      <p:transition spd="med" advTm="960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2" y="1092662"/>
            <a:ext cx="11084560" cy="67159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 Un-coalesced Accesses</a:t>
            </a:r>
          </a:p>
        </p:txBody>
      </p:sp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1950504" y="4866416"/>
            <a:ext cx="8290560" cy="228489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When the accessed locations spread across burst section boundaries: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Coalescing fails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Multiple DRAM requests are made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 access is not fully coalesced.</a:t>
            </a:r>
          </a:p>
          <a:p>
            <a:r>
              <a:rPr lang="en-US" dirty="0">
                <a:solidFill>
                  <a:schemeClr val="tx1"/>
                </a:solidFill>
              </a:rPr>
              <a:t>Some of the bytes accessed and transferred are not used by the threads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7062933"/>
            <a:ext cx="2743200" cy="365125"/>
          </a:xfrm>
        </p:spPr>
        <p:txBody>
          <a:bodyPr/>
          <a:lstStyle/>
          <a:p>
            <a:fld id="{F7886C5B-537F-42EB-8390-2010A7F9CC31}" type="slidenum">
              <a:rPr lang="en-US" smtClean="0">
                <a:solidFill>
                  <a:schemeClr val="tx1"/>
                </a:solidFill>
              </a:rPr>
              <a:t>13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2402171" y="3514954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2859371" y="3514954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3316571" y="3514954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3773771" y="3514954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4230971" y="3514954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4688171" y="3514954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5145371" y="3514954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5602571" y="3514954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6059771" y="3514954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6516971" y="3514954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6974171" y="3514954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7431371" y="3514954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3316571" y="3514954"/>
            <a:ext cx="457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2</a:t>
            </a:r>
            <a:endParaRPr lang="en-US" sz="1600" baseline="-25000" dirty="0"/>
          </a:p>
        </p:txBody>
      </p:sp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2859371" y="3514954"/>
            <a:ext cx="457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1</a:t>
            </a:r>
            <a:endParaRPr lang="en-US" sz="1600" baseline="-25000" dirty="0"/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2402171" y="3514954"/>
            <a:ext cx="457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0</a:t>
            </a:r>
            <a:endParaRPr lang="en-US" sz="1600" baseline="-25000" dirty="0"/>
          </a:p>
        </p:txBody>
      </p:sp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3773771" y="3514954"/>
            <a:ext cx="457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3</a:t>
            </a:r>
            <a:endParaRPr lang="en-US" sz="1600" baseline="-25000" dirty="0"/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4688171" y="3514954"/>
            <a:ext cx="4572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5</a:t>
            </a:r>
            <a:endParaRPr lang="en-US" sz="1600" baseline="-25000" dirty="0"/>
          </a:p>
        </p:txBody>
      </p:sp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4230971" y="3514954"/>
            <a:ext cx="4572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4</a:t>
            </a:r>
            <a:endParaRPr lang="en-US" sz="1600" baseline="-25000" dirty="0"/>
          </a:p>
        </p:txBody>
      </p:sp>
      <p:sp>
        <p:nvSpPr>
          <p:cNvPr id="25" name="Rectangle 37"/>
          <p:cNvSpPr>
            <a:spLocks noChangeArrowheads="1"/>
          </p:cNvSpPr>
          <p:nvPr/>
        </p:nvSpPr>
        <p:spPr bwMode="auto">
          <a:xfrm>
            <a:off x="5145371" y="3514954"/>
            <a:ext cx="4572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6</a:t>
            </a:r>
            <a:endParaRPr lang="en-US" sz="1600" baseline="-25000" dirty="0"/>
          </a:p>
        </p:txBody>
      </p:sp>
      <p:sp>
        <p:nvSpPr>
          <p:cNvPr id="26" name="Rectangle 38"/>
          <p:cNvSpPr>
            <a:spLocks noChangeArrowheads="1"/>
          </p:cNvSpPr>
          <p:nvPr/>
        </p:nvSpPr>
        <p:spPr bwMode="auto">
          <a:xfrm>
            <a:off x="5602571" y="3514954"/>
            <a:ext cx="4572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7</a:t>
            </a:r>
            <a:endParaRPr lang="en-US" sz="1600" baseline="-25000" dirty="0"/>
          </a:p>
        </p:txBody>
      </p:sp>
      <p:sp>
        <p:nvSpPr>
          <p:cNvPr id="27" name="Rectangle 39"/>
          <p:cNvSpPr>
            <a:spLocks noChangeArrowheads="1"/>
          </p:cNvSpPr>
          <p:nvPr/>
        </p:nvSpPr>
        <p:spPr bwMode="auto">
          <a:xfrm>
            <a:off x="6516971" y="3514954"/>
            <a:ext cx="457200" cy="457200"/>
          </a:xfrm>
          <a:prstGeom prst="rect">
            <a:avLst/>
          </a:prstGeom>
          <a:solidFill>
            <a:srgbClr val="00008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9</a:t>
            </a:r>
            <a:endParaRPr lang="en-US" sz="1600" baseline="-25000" dirty="0"/>
          </a:p>
        </p:txBody>
      </p:sp>
      <p:sp>
        <p:nvSpPr>
          <p:cNvPr id="28" name="Rectangle 40"/>
          <p:cNvSpPr>
            <a:spLocks noChangeArrowheads="1"/>
          </p:cNvSpPr>
          <p:nvPr/>
        </p:nvSpPr>
        <p:spPr bwMode="auto">
          <a:xfrm>
            <a:off x="6059771" y="3514954"/>
            <a:ext cx="457200" cy="457200"/>
          </a:xfrm>
          <a:prstGeom prst="rect">
            <a:avLst/>
          </a:prstGeom>
          <a:solidFill>
            <a:srgbClr val="00008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8</a:t>
            </a:r>
            <a:endParaRPr lang="en-US" sz="1600" baseline="-25000" dirty="0"/>
          </a:p>
        </p:txBody>
      </p:sp>
      <p:sp>
        <p:nvSpPr>
          <p:cNvPr id="29" name="Rectangle 41"/>
          <p:cNvSpPr>
            <a:spLocks noChangeArrowheads="1"/>
          </p:cNvSpPr>
          <p:nvPr/>
        </p:nvSpPr>
        <p:spPr bwMode="auto">
          <a:xfrm>
            <a:off x="6974171" y="3514954"/>
            <a:ext cx="457200" cy="457200"/>
          </a:xfrm>
          <a:prstGeom prst="rect">
            <a:avLst/>
          </a:prstGeom>
          <a:solidFill>
            <a:srgbClr val="00008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10</a:t>
            </a:r>
            <a:endParaRPr lang="en-US" sz="1600" baseline="-25000" dirty="0"/>
          </a:p>
        </p:txBody>
      </p:sp>
      <p:sp>
        <p:nvSpPr>
          <p:cNvPr id="30" name="Rectangle 42"/>
          <p:cNvSpPr>
            <a:spLocks noChangeArrowheads="1"/>
          </p:cNvSpPr>
          <p:nvPr/>
        </p:nvSpPr>
        <p:spPr bwMode="auto">
          <a:xfrm>
            <a:off x="7431371" y="3514954"/>
            <a:ext cx="457200" cy="457200"/>
          </a:xfrm>
          <a:prstGeom prst="rect">
            <a:avLst/>
          </a:prstGeom>
          <a:solidFill>
            <a:srgbClr val="00008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11</a:t>
            </a:r>
            <a:endParaRPr lang="en-US" sz="1600" baseline="-25000" dirty="0"/>
          </a:p>
        </p:txBody>
      </p:sp>
      <p:sp>
        <p:nvSpPr>
          <p:cNvPr id="31" name="Rectangle 59"/>
          <p:cNvSpPr>
            <a:spLocks noChangeArrowheads="1"/>
          </p:cNvSpPr>
          <p:nvPr/>
        </p:nvSpPr>
        <p:spPr bwMode="auto">
          <a:xfrm>
            <a:off x="7888571" y="3514954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" name="Rectangle 60"/>
          <p:cNvSpPr>
            <a:spLocks noChangeArrowheads="1"/>
          </p:cNvSpPr>
          <p:nvPr/>
        </p:nvSpPr>
        <p:spPr bwMode="auto">
          <a:xfrm>
            <a:off x="8345771" y="3514954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3" name="Rectangle 61"/>
          <p:cNvSpPr>
            <a:spLocks noChangeArrowheads="1"/>
          </p:cNvSpPr>
          <p:nvPr/>
        </p:nvSpPr>
        <p:spPr bwMode="auto">
          <a:xfrm>
            <a:off x="8802971" y="3514954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4" name="Rectangle 62"/>
          <p:cNvSpPr>
            <a:spLocks noChangeArrowheads="1"/>
          </p:cNvSpPr>
          <p:nvPr/>
        </p:nvSpPr>
        <p:spPr bwMode="auto">
          <a:xfrm>
            <a:off x="9260171" y="3514954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5" name="Rectangle 63"/>
          <p:cNvSpPr>
            <a:spLocks noChangeArrowheads="1"/>
          </p:cNvSpPr>
          <p:nvPr/>
        </p:nvSpPr>
        <p:spPr bwMode="auto">
          <a:xfrm>
            <a:off x="7888571" y="3514954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6" name="Rectangle 64"/>
          <p:cNvSpPr>
            <a:spLocks noChangeArrowheads="1"/>
          </p:cNvSpPr>
          <p:nvPr/>
        </p:nvSpPr>
        <p:spPr bwMode="auto">
          <a:xfrm>
            <a:off x="8345771" y="3514954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7" name="Rectangle 65"/>
          <p:cNvSpPr>
            <a:spLocks noChangeArrowheads="1"/>
          </p:cNvSpPr>
          <p:nvPr/>
        </p:nvSpPr>
        <p:spPr bwMode="auto">
          <a:xfrm>
            <a:off x="8802971" y="3514954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8" name="Rectangle 66"/>
          <p:cNvSpPr>
            <a:spLocks noChangeArrowheads="1"/>
          </p:cNvSpPr>
          <p:nvPr/>
        </p:nvSpPr>
        <p:spPr bwMode="auto">
          <a:xfrm>
            <a:off x="9260171" y="3514954"/>
            <a:ext cx="457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9" name="Rectangle 67"/>
          <p:cNvSpPr>
            <a:spLocks noChangeArrowheads="1"/>
          </p:cNvSpPr>
          <p:nvPr/>
        </p:nvSpPr>
        <p:spPr bwMode="auto">
          <a:xfrm>
            <a:off x="8345771" y="3514954"/>
            <a:ext cx="4572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13</a:t>
            </a:r>
            <a:endParaRPr lang="en-US" sz="1600" baseline="-25000" dirty="0"/>
          </a:p>
        </p:txBody>
      </p:sp>
      <p:sp>
        <p:nvSpPr>
          <p:cNvPr id="40" name="Rectangle 68"/>
          <p:cNvSpPr>
            <a:spLocks noChangeArrowheads="1"/>
          </p:cNvSpPr>
          <p:nvPr/>
        </p:nvSpPr>
        <p:spPr bwMode="auto">
          <a:xfrm>
            <a:off x="7888571" y="3514954"/>
            <a:ext cx="4572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12</a:t>
            </a:r>
            <a:endParaRPr lang="en-US" sz="1600" baseline="-25000" dirty="0"/>
          </a:p>
        </p:txBody>
      </p:sp>
      <p:sp>
        <p:nvSpPr>
          <p:cNvPr id="41" name="Rectangle 69"/>
          <p:cNvSpPr>
            <a:spLocks noChangeArrowheads="1"/>
          </p:cNvSpPr>
          <p:nvPr/>
        </p:nvSpPr>
        <p:spPr bwMode="auto">
          <a:xfrm>
            <a:off x="8802971" y="3514954"/>
            <a:ext cx="4572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14</a:t>
            </a:r>
            <a:endParaRPr lang="en-US" sz="1600" baseline="-25000" dirty="0"/>
          </a:p>
        </p:txBody>
      </p:sp>
      <p:sp>
        <p:nvSpPr>
          <p:cNvPr id="42" name="Rectangle 70"/>
          <p:cNvSpPr>
            <a:spLocks noChangeArrowheads="1"/>
          </p:cNvSpPr>
          <p:nvPr/>
        </p:nvSpPr>
        <p:spPr bwMode="auto">
          <a:xfrm>
            <a:off x="9260171" y="3514954"/>
            <a:ext cx="4572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15</a:t>
            </a:r>
            <a:endParaRPr lang="en-US" sz="1600" baseline="-25000" dirty="0"/>
          </a:p>
        </p:txBody>
      </p:sp>
      <p:sp>
        <p:nvSpPr>
          <p:cNvPr id="45" name="TextBox 44"/>
          <p:cNvSpPr txBox="1"/>
          <p:nvPr/>
        </p:nvSpPr>
        <p:spPr>
          <a:xfrm>
            <a:off x="2615586" y="3993866"/>
            <a:ext cx="145411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Burst section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20586" y="3987437"/>
            <a:ext cx="145411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Burst section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273186" y="3993866"/>
            <a:ext cx="145411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Burst section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092462" y="3993866"/>
            <a:ext cx="145411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Burst section </a:t>
            </a:r>
          </a:p>
        </p:txBody>
      </p:sp>
      <p:sp>
        <p:nvSpPr>
          <p:cNvPr id="46" name="Text Box 73"/>
          <p:cNvSpPr txBox="1">
            <a:spLocks noChangeArrowheads="1"/>
          </p:cNvSpPr>
          <p:nvPr/>
        </p:nvSpPr>
        <p:spPr bwMode="auto">
          <a:xfrm>
            <a:off x="6963739" y="2547049"/>
            <a:ext cx="3850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0" name="Text Box 74"/>
          <p:cNvSpPr txBox="1">
            <a:spLocks noChangeArrowheads="1"/>
          </p:cNvSpPr>
          <p:nvPr/>
        </p:nvSpPr>
        <p:spPr bwMode="auto">
          <a:xfrm>
            <a:off x="7420939" y="2547049"/>
            <a:ext cx="3850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-25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Text Box 75"/>
          <p:cNvSpPr txBox="1">
            <a:spLocks noChangeArrowheads="1"/>
          </p:cNvSpPr>
          <p:nvPr/>
        </p:nvSpPr>
        <p:spPr bwMode="auto">
          <a:xfrm>
            <a:off x="7878139" y="2547049"/>
            <a:ext cx="3850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76"/>
          <p:cNvSpPr txBox="1">
            <a:spLocks noChangeArrowheads="1"/>
          </p:cNvSpPr>
          <p:nvPr/>
        </p:nvSpPr>
        <p:spPr bwMode="auto">
          <a:xfrm>
            <a:off x="8335339" y="2547049"/>
            <a:ext cx="3850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3" name="Text Box 79"/>
          <p:cNvSpPr txBox="1">
            <a:spLocks noChangeArrowheads="1"/>
          </p:cNvSpPr>
          <p:nvPr/>
        </p:nvSpPr>
        <p:spPr bwMode="auto">
          <a:xfrm>
            <a:off x="7028177" y="2251363"/>
            <a:ext cx="20008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 dirty="0"/>
              <a:t>Un-coalesced Loads</a:t>
            </a:r>
          </a:p>
        </p:txBody>
      </p:sp>
      <p:sp>
        <p:nvSpPr>
          <p:cNvPr id="54" name="Rectangle 94"/>
          <p:cNvSpPr>
            <a:spLocks noChangeArrowheads="1"/>
          </p:cNvSpPr>
          <p:nvPr/>
        </p:nvSpPr>
        <p:spPr bwMode="auto">
          <a:xfrm>
            <a:off x="6963739" y="2249802"/>
            <a:ext cx="1984195" cy="67634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7197092" y="2935678"/>
            <a:ext cx="0" cy="580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7654292" y="2935678"/>
            <a:ext cx="0" cy="580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8096308" y="2934614"/>
            <a:ext cx="0" cy="580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8553508" y="2924026"/>
            <a:ext cx="0" cy="580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 Box 73"/>
          <p:cNvSpPr txBox="1">
            <a:spLocks noChangeArrowheads="1"/>
          </p:cNvSpPr>
          <p:nvPr/>
        </p:nvSpPr>
        <p:spPr bwMode="auto">
          <a:xfrm>
            <a:off x="2400327" y="2514391"/>
            <a:ext cx="3850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" name="Text Box 74"/>
          <p:cNvSpPr txBox="1">
            <a:spLocks noChangeArrowheads="1"/>
          </p:cNvSpPr>
          <p:nvPr/>
        </p:nvSpPr>
        <p:spPr bwMode="auto">
          <a:xfrm>
            <a:off x="3319043" y="2514391"/>
            <a:ext cx="3850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Text Box 75"/>
          <p:cNvSpPr txBox="1">
            <a:spLocks noChangeArrowheads="1"/>
          </p:cNvSpPr>
          <p:nvPr/>
        </p:nvSpPr>
        <p:spPr bwMode="auto">
          <a:xfrm>
            <a:off x="4188775" y="2514391"/>
            <a:ext cx="3850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Text Box 76"/>
          <p:cNvSpPr txBox="1">
            <a:spLocks noChangeArrowheads="1"/>
          </p:cNvSpPr>
          <p:nvPr/>
        </p:nvSpPr>
        <p:spPr bwMode="auto">
          <a:xfrm>
            <a:off x="5123971" y="2514391"/>
            <a:ext cx="4910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2" name="Text Box 79"/>
          <p:cNvSpPr txBox="1">
            <a:spLocks noChangeArrowheads="1"/>
          </p:cNvSpPr>
          <p:nvPr/>
        </p:nvSpPr>
        <p:spPr bwMode="auto">
          <a:xfrm>
            <a:off x="3093206" y="2205181"/>
            <a:ext cx="20521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Un-coalesced Loads</a:t>
            </a:r>
          </a:p>
        </p:txBody>
      </p:sp>
      <p:sp>
        <p:nvSpPr>
          <p:cNvPr id="63" name="Rectangle 94"/>
          <p:cNvSpPr>
            <a:spLocks noChangeArrowheads="1"/>
          </p:cNvSpPr>
          <p:nvPr/>
        </p:nvSpPr>
        <p:spPr bwMode="auto">
          <a:xfrm>
            <a:off x="2400326" y="2234496"/>
            <a:ext cx="3631527" cy="70011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2633679" y="2914502"/>
            <a:ext cx="0" cy="580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3517252" y="2903363"/>
            <a:ext cx="0" cy="580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4431652" y="2935678"/>
            <a:ext cx="0" cy="580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5346052" y="2903362"/>
            <a:ext cx="0" cy="580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8" name="Audio 6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3600" y="65485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4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3251">
        <p:fade/>
      </p:transition>
    </mc:Choice>
    <mc:Fallback xmlns="">
      <p:transition spd="med" advTm="1332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8672" y="1320800"/>
            <a:ext cx="9654463" cy="67159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How to judge if an access is coalesced?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8672" y="2222502"/>
            <a:ext cx="11054080" cy="536522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Accesses in a warp are to consecutive locations if the index in an array access is in the form of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A[(expression with terms independent of </a:t>
            </a:r>
            <a:r>
              <a:rPr lang="en-US" dirty="0" err="1">
                <a:solidFill>
                  <a:schemeClr val="tx1"/>
                </a:solidFill>
              </a:rPr>
              <a:t>threadIdx.x</a:t>
            </a:r>
            <a:r>
              <a:rPr lang="en-US" dirty="0">
                <a:solidFill>
                  <a:schemeClr val="tx1"/>
                </a:solidFill>
              </a:rPr>
              <a:t>) + </a:t>
            </a:r>
            <a:r>
              <a:rPr lang="en-US" dirty="0" err="1">
                <a:solidFill>
                  <a:schemeClr val="tx1"/>
                </a:solidFill>
              </a:rPr>
              <a:t>threadIdx.x</a:t>
            </a:r>
            <a:r>
              <a:rPr lang="en-US" dirty="0">
                <a:solidFill>
                  <a:schemeClr val="tx1"/>
                </a:solidFill>
              </a:rPr>
              <a:t>];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10600" y="7499352"/>
            <a:ext cx="2743200" cy="365125"/>
          </a:xfrm>
        </p:spPr>
        <p:txBody>
          <a:bodyPr/>
          <a:lstStyle/>
          <a:p>
            <a:fld id="{F7886C5B-537F-42EB-8390-2010A7F9CC31}" type="slidenum">
              <a:rPr lang="en-US" smtClean="0"/>
              <a:t>14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93600" y="6985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0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538">
        <p:fade/>
      </p:transition>
    </mc:Choice>
    <mc:Fallback xmlns="">
      <p:transition spd="med" advTm="845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5181600" y="38615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5638800" y="38615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6096000" y="2832800"/>
            <a:ext cx="457200" cy="342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0,2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638800" y="3518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638800" y="3175700"/>
            <a:ext cx="457200" cy="342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1,1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5638800" y="2832800"/>
            <a:ext cx="457200" cy="342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0,1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181600" y="2832800"/>
            <a:ext cx="457200" cy="342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0,0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5181600" y="3175700"/>
            <a:ext cx="457200" cy="342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1,0</a:t>
            </a: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5181600" y="3518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6553200" y="2832800"/>
            <a:ext cx="457200" cy="342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0,3</a:t>
            </a:r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6096000" y="38615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6096000" y="3518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6096000" y="3175700"/>
            <a:ext cx="457200" cy="342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1,2</a:t>
            </a: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6553200" y="38615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6553200" y="3518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6553200" y="3175700"/>
            <a:ext cx="457200" cy="342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1,3</a:t>
            </a:r>
          </a:p>
        </p:txBody>
      </p:sp>
      <p:sp>
        <p:nvSpPr>
          <p:cNvPr id="9234" name="Rectangle 19"/>
          <p:cNvSpPr>
            <a:spLocks noChangeArrowheads="1"/>
          </p:cNvSpPr>
          <p:nvPr/>
        </p:nvSpPr>
        <p:spPr bwMode="auto">
          <a:xfrm>
            <a:off x="2438400" y="4661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35" name="Rectangle 20"/>
          <p:cNvSpPr>
            <a:spLocks noChangeArrowheads="1"/>
          </p:cNvSpPr>
          <p:nvPr/>
        </p:nvSpPr>
        <p:spPr bwMode="auto">
          <a:xfrm>
            <a:off x="2895600" y="4661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36" name="Rectangle 21"/>
          <p:cNvSpPr>
            <a:spLocks noChangeArrowheads="1"/>
          </p:cNvSpPr>
          <p:nvPr/>
        </p:nvSpPr>
        <p:spPr bwMode="auto">
          <a:xfrm>
            <a:off x="3352800" y="4661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37" name="Rectangle 22"/>
          <p:cNvSpPr>
            <a:spLocks noChangeArrowheads="1"/>
          </p:cNvSpPr>
          <p:nvPr/>
        </p:nvSpPr>
        <p:spPr bwMode="auto">
          <a:xfrm>
            <a:off x="3810000" y="4661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38" name="Rectangle 23"/>
          <p:cNvSpPr>
            <a:spLocks noChangeArrowheads="1"/>
          </p:cNvSpPr>
          <p:nvPr/>
        </p:nvSpPr>
        <p:spPr bwMode="auto">
          <a:xfrm>
            <a:off x="4267200" y="4661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39" name="Rectangle 24"/>
          <p:cNvSpPr>
            <a:spLocks noChangeArrowheads="1"/>
          </p:cNvSpPr>
          <p:nvPr/>
        </p:nvSpPr>
        <p:spPr bwMode="auto">
          <a:xfrm>
            <a:off x="4724400" y="4661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40" name="Rectangle 25"/>
          <p:cNvSpPr>
            <a:spLocks noChangeArrowheads="1"/>
          </p:cNvSpPr>
          <p:nvPr/>
        </p:nvSpPr>
        <p:spPr bwMode="auto">
          <a:xfrm>
            <a:off x="5181600" y="4661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41" name="Rectangle 26"/>
          <p:cNvSpPr>
            <a:spLocks noChangeArrowheads="1"/>
          </p:cNvSpPr>
          <p:nvPr/>
        </p:nvSpPr>
        <p:spPr bwMode="auto">
          <a:xfrm>
            <a:off x="5638800" y="4661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42" name="Rectangle 27"/>
          <p:cNvSpPr>
            <a:spLocks noChangeArrowheads="1"/>
          </p:cNvSpPr>
          <p:nvPr/>
        </p:nvSpPr>
        <p:spPr bwMode="auto">
          <a:xfrm>
            <a:off x="6096000" y="4661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43" name="Rectangle 28"/>
          <p:cNvSpPr>
            <a:spLocks noChangeArrowheads="1"/>
          </p:cNvSpPr>
          <p:nvPr/>
        </p:nvSpPr>
        <p:spPr bwMode="auto">
          <a:xfrm>
            <a:off x="6553200" y="4661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44" name="Rectangle 29"/>
          <p:cNvSpPr>
            <a:spLocks noChangeArrowheads="1"/>
          </p:cNvSpPr>
          <p:nvPr/>
        </p:nvSpPr>
        <p:spPr bwMode="auto">
          <a:xfrm>
            <a:off x="7010400" y="4661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45" name="Rectangle 30"/>
          <p:cNvSpPr>
            <a:spLocks noChangeArrowheads="1"/>
          </p:cNvSpPr>
          <p:nvPr/>
        </p:nvSpPr>
        <p:spPr bwMode="auto">
          <a:xfrm>
            <a:off x="7467600" y="4661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46" name="Rectangle 31"/>
          <p:cNvSpPr>
            <a:spLocks noChangeArrowheads="1"/>
          </p:cNvSpPr>
          <p:nvPr/>
        </p:nvSpPr>
        <p:spPr bwMode="auto">
          <a:xfrm>
            <a:off x="3352800" y="4661600"/>
            <a:ext cx="457200" cy="342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0,2</a:t>
            </a:r>
          </a:p>
        </p:txBody>
      </p:sp>
      <p:sp>
        <p:nvSpPr>
          <p:cNvPr id="9247" name="Rectangle 32"/>
          <p:cNvSpPr>
            <a:spLocks noChangeArrowheads="1"/>
          </p:cNvSpPr>
          <p:nvPr/>
        </p:nvSpPr>
        <p:spPr bwMode="auto">
          <a:xfrm>
            <a:off x="2895600" y="4661600"/>
            <a:ext cx="457200" cy="342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0,1</a:t>
            </a:r>
          </a:p>
        </p:txBody>
      </p:sp>
      <p:sp>
        <p:nvSpPr>
          <p:cNvPr id="9248" name="Rectangle 33"/>
          <p:cNvSpPr>
            <a:spLocks noChangeArrowheads="1"/>
          </p:cNvSpPr>
          <p:nvPr/>
        </p:nvSpPr>
        <p:spPr bwMode="auto">
          <a:xfrm>
            <a:off x="2438400" y="4661600"/>
            <a:ext cx="457200" cy="342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0,0</a:t>
            </a:r>
          </a:p>
        </p:txBody>
      </p:sp>
      <p:sp>
        <p:nvSpPr>
          <p:cNvPr id="9249" name="Rectangle 34"/>
          <p:cNvSpPr>
            <a:spLocks noChangeArrowheads="1"/>
          </p:cNvSpPr>
          <p:nvPr/>
        </p:nvSpPr>
        <p:spPr bwMode="auto">
          <a:xfrm>
            <a:off x="3810000" y="4661600"/>
            <a:ext cx="457200" cy="342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0,3</a:t>
            </a:r>
          </a:p>
        </p:txBody>
      </p:sp>
      <p:sp>
        <p:nvSpPr>
          <p:cNvPr id="9250" name="Rectangle 35"/>
          <p:cNvSpPr>
            <a:spLocks noChangeArrowheads="1"/>
          </p:cNvSpPr>
          <p:nvPr/>
        </p:nvSpPr>
        <p:spPr bwMode="auto">
          <a:xfrm>
            <a:off x="4724400" y="4661600"/>
            <a:ext cx="457200" cy="342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1,1</a:t>
            </a:r>
          </a:p>
        </p:txBody>
      </p:sp>
      <p:sp>
        <p:nvSpPr>
          <p:cNvPr id="9251" name="Rectangle 36"/>
          <p:cNvSpPr>
            <a:spLocks noChangeArrowheads="1"/>
          </p:cNvSpPr>
          <p:nvPr/>
        </p:nvSpPr>
        <p:spPr bwMode="auto">
          <a:xfrm>
            <a:off x="4267200" y="4661600"/>
            <a:ext cx="457200" cy="342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1,0</a:t>
            </a:r>
          </a:p>
        </p:txBody>
      </p:sp>
      <p:sp>
        <p:nvSpPr>
          <p:cNvPr id="9252" name="Rectangle 37"/>
          <p:cNvSpPr>
            <a:spLocks noChangeArrowheads="1"/>
          </p:cNvSpPr>
          <p:nvPr/>
        </p:nvSpPr>
        <p:spPr bwMode="auto">
          <a:xfrm>
            <a:off x="5181600" y="4661600"/>
            <a:ext cx="457200" cy="342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1,2</a:t>
            </a:r>
          </a:p>
        </p:txBody>
      </p:sp>
      <p:sp>
        <p:nvSpPr>
          <p:cNvPr id="9253" name="Rectangle 38"/>
          <p:cNvSpPr>
            <a:spLocks noChangeArrowheads="1"/>
          </p:cNvSpPr>
          <p:nvPr/>
        </p:nvSpPr>
        <p:spPr bwMode="auto">
          <a:xfrm>
            <a:off x="5638800" y="4661600"/>
            <a:ext cx="457200" cy="342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1,3</a:t>
            </a:r>
          </a:p>
        </p:txBody>
      </p:sp>
      <p:sp>
        <p:nvSpPr>
          <p:cNvPr id="9254" name="Rectangle 39"/>
          <p:cNvSpPr>
            <a:spLocks noChangeArrowheads="1"/>
          </p:cNvSpPr>
          <p:nvPr/>
        </p:nvSpPr>
        <p:spPr bwMode="auto">
          <a:xfrm>
            <a:off x="6553200" y="4661600"/>
            <a:ext cx="457200" cy="342900"/>
          </a:xfrm>
          <a:prstGeom prst="rect">
            <a:avLst/>
          </a:prstGeom>
          <a:solidFill>
            <a:srgbClr val="00008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2,1</a:t>
            </a:r>
          </a:p>
        </p:txBody>
      </p:sp>
      <p:sp>
        <p:nvSpPr>
          <p:cNvPr id="9255" name="Rectangle 40"/>
          <p:cNvSpPr>
            <a:spLocks noChangeArrowheads="1"/>
          </p:cNvSpPr>
          <p:nvPr/>
        </p:nvSpPr>
        <p:spPr bwMode="auto">
          <a:xfrm>
            <a:off x="6096000" y="4661600"/>
            <a:ext cx="457200" cy="342900"/>
          </a:xfrm>
          <a:prstGeom prst="rect">
            <a:avLst/>
          </a:prstGeom>
          <a:solidFill>
            <a:srgbClr val="00008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2,0</a:t>
            </a:r>
          </a:p>
        </p:txBody>
      </p:sp>
      <p:sp>
        <p:nvSpPr>
          <p:cNvPr id="9256" name="Rectangle 41"/>
          <p:cNvSpPr>
            <a:spLocks noChangeArrowheads="1"/>
          </p:cNvSpPr>
          <p:nvPr/>
        </p:nvSpPr>
        <p:spPr bwMode="auto">
          <a:xfrm>
            <a:off x="7010400" y="4661600"/>
            <a:ext cx="457200" cy="342900"/>
          </a:xfrm>
          <a:prstGeom prst="rect">
            <a:avLst/>
          </a:prstGeom>
          <a:solidFill>
            <a:srgbClr val="00008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2,2</a:t>
            </a:r>
          </a:p>
        </p:txBody>
      </p:sp>
      <p:sp>
        <p:nvSpPr>
          <p:cNvPr id="9257" name="Rectangle 42"/>
          <p:cNvSpPr>
            <a:spLocks noChangeArrowheads="1"/>
          </p:cNvSpPr>
          <p:nvPr/>
        </p:nvSpPr>
        <p:spPr bwMode="auto">
          <a:xfrm>
            <a:off x="7467600" y="4661600"/>
            <a:ext cx="457200" cy="342900"/>
          </a:xfrm>
          <a:prstGeom prst="rect">
            <a:avLst/>
          </a:prstGeom>
          <a:solidFill>
            <a:srgbClr val="00008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2,3</a:t>
            </a:r>
          </a:p>
        </p:txBody>
      </p:sp>
      <p:sp>
        <p:nvSpPr>
          <p:cNvPr id="9258" name="Rectangle 43"/>
          <p:cNvSpPr>
            <a:spLocks noChangeArrowheads="1"/>
          </p:cNvSpPr>
          <p:nvPr/>
        </p:nvSpPr>
        <p:spPr bwMode="auto">
          <a:xfrm>
            <a:off x="5181600" y="3518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59" name="Rectangle 44"/>
          <p:cNvSpPr>
            <a:spLocks noChangeArrowheads="1"/>
          </p:cNvSpPr>
          <p:nvPr/>
        </p:nvSpPr>
        <p:spPr bwMode="auto">
          <a:xfrm>
            <a:off x="5638800" y="3518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60" name="Rectangle 45"/>
          <p:cNvSpPr>
            <a:spLocks noChangeArrowheads="1"/>
          </p:cNvSpPr>
          <p:nvPr/>
        </p:nvSpPr>
        <p:spPr bwMode="auto">
          <a:xfrm>
            <a:off x="6096000" y="3518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61" name="Rectangle 46"/>
          <p:cNvSpPr>
            <a:spLocks noChangeArrowheads="1"/>
          </p:cNvSpPr>
          <p:nvPr/>
        </p:nvSpPr>
        <p:spPr bwMode="auto">
          <a:xfrm>
            <a:off x="6553200" y="3518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62" name="Rectangle 47"/>
          <p:cNvSpPr>
            <a:spLocks noChangeArrowheads="1"/>
          </p:cNvSpPr>
          <p:nvPr/>
        </p:nvSpPr>
        <p:spPr bwMode="auto">
          <a:xfrm>
            <a:off x="5638800" y="3518600"/>
            <a:ext cx="457200" cy="342900"/>
          </a:xfrm>
          <a:prstGeom prst="rect">
            <a:avLst/>
          </a:prstGeom>
          <a:solidFill>
            <a:srgbClr val="00008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2,1</a:t>
            </a:r>
          </a:p>
        </p:txBody>
      </p:sp>
      <p:sp>
        <p:nvSpPr>
          <p:cNvPr id="9263" name="Rectangle 48"/>
          <p:cNvSpPr>
            <a:spLocks noChangeArrowheads="1"/>
          </p:cNvSpPr>
          <p:nvPr/>
        </p:nvSpPr>
        <p:spPr bwMode="auto">
          <a:xfrm>
            <a:off x="5181600" y="3518600"/>
            <a:ext cx="457200" cy="342900"/>
          </a:xfrm>
          <a:prstGeom prst="rect">
            <a:avLst/>
          </a:prstGeom>
          <a:solidFill>
            <a:srgbClr val="00008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2,0</a:t>
            </a:r>
          </a:p>
        </p:txBody>
      </p:sp>
      <p:sp>
        <p:nvSpPr>
          <p:cNvPr id="9264" name="Rectangle 49"/>
          <p:cNvSpPr>
            <a:spLocks noChangeArrowheads="1"/>
          </p:cNvSpPr>
          <p:nvPr/>
        </p:nvSpPr>
        <p:spPr bwMode="auto">
          <a:xfrm>
            <a:off x="6096000" y="3518600"/>
            <a:ext cx="457200" cy="342900"/>
          </a:xfrm>
          <a:prstGeom prst="rect">
            <a:avLst/>
          </a:prstGeom>
          <a:solidFill>
            <a:srgbClr val="00008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2,2</a:t>
            </a:r>
          </a:p>
        </p:txBody>
      </p:sp>
      <p:sp>
        <p:nvSpPr>
          <p:cNvPr id="9265" name="Rectangle 50"/>
          <p:cNvSpPr>
            <a:spLocks noChangeArrowheads="1"/>
          </p:cNvSpPr>
          <p:nvPr/>
        </p:nvSpPr>
        <p:spPr bwMode="auto">
          <a:xfrm>
            <a:off x="6553200" y="3518600"/>
            <a:ext cx="457200" cy="342900"/>
          </a:xfrm>
          <a:prstGeom prst="rect">
            <a:avLst/>
          </a:prstGeom>
          <a:solidFill>
            <a:srgbClr val="00008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2,3</a:t>
            </a:r>
          </a:p>
        </p:txBody>
      </p:sp>
      <p:sp>
        <p:nvSpPr>
          <p:cNvPr id="9266" name="Rectangle 51"/>
          <p:cNvSpPr>
            <a:spLocks noChangeArrowheads="1"/>
          </p:cNvSpPr>
          <p:nvPr/>
        </p:nvSpPr>
        <p:spPr bwMode="auto">
          <a:xfrm>
            <a:off x="5181600" y="38615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67" name="Rectangle 52"/>
          <p:cNvSpPr>
            <a:spLocks noChangeArrowheads="1"/>
          </p:cNvSpPr>
          <p:nvPr/>
        </p:nvSpPr>
        <p:spPr bwMode="auto">
          <a:xfrm>
            <a:off x="5638800" y="38615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68" name="Rectangle 53"/>
          <p:cNvSpPr>
            <a:spLocks noChangeArrowheads="1"/>
          </p:cNvSpPr>
          <p:nvPr/>
        </p:nvSpPr>
        <p:spPr bwMode="auto">
          <a:xfrm>
            <a:off x="6096000" y="38615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69" name="Rectangle 54"/>
          <p:cNvSpPr>
            <a:spLocks noChangeArrowheads="1"/>
          </p:cNvSpPr>
          <p:nvPr/>
        </p:nvSpPr>
        <p:spPr bwMode="auto">
          <a:xfrm>
            <a:off x="6553200" y="38615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70" name="Rectangle 55"/>
          <p:cNvSpPr>
            <a:spLocks noChangeArrowheads="1"/>
          </p:cNvSpPr>
          <p:nvPr/>
        </p:nvSpPr>
        <p:spPr bwMode="auto">
          <a:xfrm>
            <a:off x="5638800" y="3861500"/>
            <a:ext cx="457200" cy="34290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3,1</a:t>
            </a:r>
          </a:p>
        </p:txBody>
      </p:sp>
      <p:sp>
        <p:nvSpPr>
          <p:cNvPr id="9271" name="Rectangle 56"/>
          <p:cNvSpPr>
            <a:spLocks noChangeArrowheads="1"/>
          </p:cNvSpPr>
          <p:nvPr/>
        </p:nvSpPr>
        <p:spPr bwMode="auto">
          <a:xfrm>
            <a:off x="5181600" y="3861500"/>
            <a:ext cx="457200" cy="34290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3,0</a:t>
            </a:r>
          </a:p>
        </p:txBody>
      </p:sp>
      <p:sp>
        <p:nvSpPr>
          <p:cNvPr id="9272" name="Rectangle 57"/>
          <p:cNvSpPr>
            <a:spLocks noChangeArrowheads="1"/>
          </p:cNvSpPr>
          <p:nvPr/>
        </p:nvSpPr>
        <p:spPr bwMode="auto">
          <a:xfrm>
            <a:off x="6096000" y="3861500"/>
            <a:ext cx="457200" cy="34290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3,2</a:t>
            </a:r>
          </a:p>
        </p:txBody>
      </p:sp>
      <p:sp>
        <p:nvSpPr>
          <p:cNvPr id="9273" name="Rectangle 58"/>
          <p:cNvSpPr>
            <a:spLocks noChangeArrowheads="1"/>
          </p:cNvSpPr>
          <p:nvPr/>
        </p:nvSpPr>
        <p:spPr bwMode="auto">
          <a:xfrm>
            <a:off x="6553200" y="3861500"/>
            <a:ext cx="457200" cy="34290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3,3</a:t>
            </a:r>
          </a:p>
        </p:txBody>
      </p:sp>
      <p:sp>
        <p:nvSpPr>
          <p:cNvPr id="9274" name="Rectangle 59"/>
          <p:cNvSpPr>
            <a:spLocks noChangeArrowheads="1"/>
          </p:cNvSpPr>
          <p:nvPr/>
        </p:nvSpPr>
        <p:spPr bwMode="auto">
          <a:xfrm>
            <a:off x="7924800" y="4661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75" name="Rectangle 60"/>
          <p:cNvSpPr>
            <a:spLocks noChangeArrowheads="1"/>
          </p:cNvSpPr>
          <p:nvPr/>
        </p:nvSpPr>
        <p:spPr bwMode="auto">
          <a:xfrm>
            <a:off x="8382000" y="4661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76" name="Rectangle 61"/>
          <p:cNvSpPr>
            <a:spLocks noChangeArrowheads="1"/>
          </p:cNvSpPr>
          <p:nvPr/>
        </p:nvSpPr>
        <p:spPr bwMode="auto">
          <a:xfrm>
            <a:off x="8839200" y="4661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77" name="Rectangle 62"/>
          <p:cNvSpPr>
            <a:spLocks noChangeArrowheads="1"/>
          </p:cNvSpPr>
          <p:nvPr/>
        </p:nvSpPr>
        <p:spPr bwMode="auto">
          <a:xfrm>
            <a:off x="9296400" y="4661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78" name="Rectangle 63"/>
          <p:cNvSpPr>
            <a:spLocks noChangeArrowheads="1"/>
          </p:cNvSpPr>
          <p:nvPr/>
        </p:nvSpPr>
        <p:spPr bwMode="auto">
          <a:xfrm>
            <a:off x="7924800" y="4661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79" name="Rectangle 64"/>
          <p:cNvSpPr>
            <a:spLocks noChangeArrowheads="1"/>
          </p:cNvSpPr>
          <p:nvPr/>
        </p:nvSpPr>
        <p:spPr bwMode="auto">
          <a:xfrm>
            <a:off x="8382000" y="4661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80" name="Rectangle 65"/>
          <p:cNvSpPr>
            <a:spLocks noChangeArrowheads="1"/>
          </p:cNvSpPr>
          <p:nvPr/>
        </p:nvSpPr>
        <p:spPr bwMode="auto">
          <a:xfrm>
            <a:off x="8839200" y="4661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81" name="Rectangle 66"/>
          <p:cNvSpPr>
            <a:spLocks noChangeArrowheads="1"/>
          </p:cNvSpPr>
          <p:nvPr/>
        </p:nvSpPr>
        <p:spPr bwMode="auto">
          <a:xfrm>
            <a:off x="9296400" y="4661600"/>
            <a:ext cx="457200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282" name="Rectangle 67"/>
          <p:cNvSpPr>
            <a:spLocks noChangeArrowheads="1"/>
          </p:cNvSpPr>
          <p:nvPr/>
        </p:nvSpPr>
        <p:spPr bwMode="auto">
          <a:xfrm>
            <a:off x="8382000" y="4661600"/>
            <a:ext cx="457200" cy="34290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3,1</a:t>
            </a:r>
          </a:p>
        </p:txBody>
      </p:sp>
      <p:sp>
        <p:nvSpPr>
          <p:cNvPr id="9283" name="Rectangle 68"/>
          <p:cNvSpPr>
            <a:spLocks noChangeArrowheads="1"/>
          </p:cNvSpPr>
          <p:nvPr/>
        </p:nvSpPr>
        <p:spPr bwMode="auto">
          <a:xfrm>
            <a:off x="7924800" y="4661600"/>
            <a:ext cx="457200" cy="34290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3,0</a:t>
            </a:r>
          </a:p>
        </p:txBody>
      </p:sp>
      <p:sp>
        <p:nvSpPr>
          <p:cNvPr id="9284" name="Rectangle 69"/>
          <p:cNvSpPr>
            <a:spLocks noChangeArrowheads="1"/>
          </p:cNvSpPr>
          <p:nvPr/>
        </p:nvSpPr>
        <p:spPr bwMode="auto">
          <a:xfrm>
            <a:off x="8839200" y="4661600"/>
            <a:ext cx="457200" cy="34290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/>
              <a:t>M</a:t>
            </a:r>
            <a:r>
              <a:rPr lang="en-US" sz="1600" baseline="-25000"/>
              <a:t>3,2</a:t>
            </a:r>
          </a:p>
        </p:txBody>
      </p:sp>
      <p:sp>
        <p:nvSpPr>
          <p:cNvPr id="9285" name="Rectangle 70"/>
          <p:cNvSpPr>
            <a:spLocks noChangeArrowheads="1"/>
          </p:cNvSpPr>
          <p:nvPr/>
        </p:nvSpPr>
        <p:spPr bwMode="auto">
          <a:xfrm>
            <a:off x="9296400" y="4661600"/>
            <a:ext cx="457200" cy="34290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/>
              <a:t>M</a:t>
            </a:r>
            <a:r>
              <a:rPr lang="en-US" sz="1600" baseline="-25000" dirty="0"/>
              <a:t>3,3</a:t>
            </a:r>
          </a:p>
        </p:txBody>
      </p:sp>
      <p:sp>
        <p:nvSpPr>
          <p:cNvPr id="9286" name="Line 71"/>
          <p:cNvSpPr>
            <a:spLocks noChangeShapeType="1"/>
          </p:cNvSpPr>
          <p:nvPr/>
        </p:nvSpPr>
        <p:spPr bwMode="auto">
          <a:xfrm>
            <a:off x="2438400" y="4375849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287" name="Text Box 72"/>
          <p:cNvSpPr txBox="1">
            <a:spLocks noChangeArrowheads="1"/>
          </p:cNvSpPr>
          <p:nvPr/>
        </p:nvSpPr>
        <p:spPr bwMode="auto">
          <a:xfrm>
            <a:off x="2193925" y="4007947"/>
            <a:ext cx="4764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M</a:t>
            </a:r>
          </a:p>
        </p:txBody>
      </p:sp>
      <p:sp>
        <p:nvSpPr>
          <p:cNvPr id="9288" name="AutoShape 74"/>
          <p:cNvSpPr>
            <a:spLocks noChangeArrowheads="1"/>
          </p:cNvSpPr>
          <p:nvPr/>
        </p:nvSpPr>
        <p:spPr bwMode="auto">
          <a:xfrm>
            <a:off x="5867400" y="4318699"/>
            <a:ext cx="457200" cy="228600"/>
          </a:xfrm>
          <a:prstGeom prst="downArrow">
            <a:avLst>
              <a:gd name="adj1" fmla="val 50000"/>
              <a:gd name="adj2" fmla="val 25000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 sz="1800"/>
          </a:p>
        </p:txBody>
      </p:sp>
      <p:sp>
        <p:nvSpPr>
          <p:cNvPr id="9289" name="Text Box 75"/>
          <p:cNvSpPr txBox="1">
            <a:spLocks noChangeArrowheads="1"/>
          </p:cNvSpPr>
          <p:nvPr/>
        </p:nvSpPr>
        <p:spPr bwMode="auto">
          <a:xfrm>
            <a:off x="4052889" y="5061650"/>
            <a:ext cx="35910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linearized order in increasing address</a:t>
            </a:r>
          </a:p>
        </p:txBody>
      </p:sp>
      <p:sp>
        <p:nvSpPr>
          <p:cNvPr id="9291" name="Line 74"/>
          <p:cNvSpPr>
            <a:spLocks noChangeShapeType="1"/>
          </p:cNvSpPr>
          <p:nvPr/>
        </p:nvSpPr>
        <p:spPr bwMode="auto">
          <a:xfrm>
            <a:off x="4876800" y="5061649"/>
            <a:ext cx="1981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cxnSp>
        <p:nvCxnSpPr>
          <p:cNvPr id="5" name="Straight Arrow Connector 4"/>
          <p:cNvCxnSpPr>
            <a:cxnSpLocks/>
            <a:stCxn id="9224" idx="1"/>
            <a:endCxn id="9234" idx="0"/>
          </p:cNvCxnSpPr>
          <p:nvPr/>
        </p:nvCxnSpPr>
        <p:spPr>
          <a:xfrm flipH="1">
            <a:off x="2667000" y="3004249"/>
            <a:ext cx="2514600" cy="16573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9225" idx="1"/>
            <a:endCxn id="9238" idx="0"/>
          </p:cNvCxnSpPr>
          <p:nvPr/>
        </p:nvCxnSpPr>
        <p:spPr>
          <a:xfrm flipH="1">
            <a:off x="4495800" y="3347149"/>
            <a:ext cx="685800" cy="131445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9263" idx="1"/>
            <a:endCxn id="9255" idx="0"/>
          </p:cNvCxnSpPr>
          <p:nvPr/>
        </p:nvCxnSpPr>
        <p:spPr>
          <a:xfrm>
            <a:off x="5181600" y="3690049"/>
            <a:ext cx="1143000" cy="9715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218" idx="1"/>
            <a:endCxn id="9274" idx="0"/>
          </p:cNvCxnSpPr>
          <p:nvPr/>
        </p:nvCxnSpPr>
        <p:spPr>
          <a:xfrm>
            <a:off x="5181600" y="4032949"/>
            <a:ext cx="2971800" cy="6286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2" y="1473663"/>
            <a:ext cx="11084560" cy="67159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A 2D C Array in Linear Memory Space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10600" y="7443934"/>
            <a:ext cx="2743200" cy="365125"/>
          </a:xfrm>
        </p:spPr>
        <p:txBody>
          <a:bodyPr/>
          <a:lstStyle/>
          <a:p>
            <a:fld id="{F7886C5B-537F-42EB-8390-2010A7F9CC31}" type="slidenum">
              <a:rPr lang="en-US" smtClean="0">
                <a:solidFill>
                  <a:schemeClr val="tx1"/>
                </a:solidFill>
              </a:rPr>
              <a:t>15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93600" y="6929582"/>
            <a:ext cx="812800" cy="812800"/>
          </a:xfrm>
          <a:prstGeom prst="rect">
            <a:avLst/>
          </a:prstGeom>
        </p:spPr>
      </p:pic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26308750-FC11-4E1C-A4AB-52D82114FB10}"/>
              </a:ext>
            </a:extLst>
          </p:cNvPr>
          <p:cNvCxnSpPr>
            <a:cxnSpLocks/>
            <a:stCxn id="9225" idx="1"/>
            <a:endCxn id="9251" idx="0"/>
          </p:cNvCxnSpPr>
          <p:nvPr/>
        </p:nvCxnSpPr>
        <p:spPr>
          <a:xfrm flipH="1">
            <a:off x="4495800" y="3347150"/>
            <a:ext cx="685800" cy="1314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91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250">
        <p:fade/>
      </p:transition>
    </mc:Choice>
    <mc:Fallback xmlns="">
      <p:transition spd="med" advTm="49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9291" y="1286628"/>
            <a:ext cx="8313420" cy="49250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667" dirty="0">
                <a:solidFill>
                  <a:schemeClr val="accent4"/>
                </a:solidFill>
              </a:rPr>
              <a:t>Two Access Patterns of Basic Matrix Multiplication </a:t>
            </a:r>
          </a:p>
        </p:txBody>
      </p:sp>
      <p:sp>
        <p:nvSpPr>
          <p:cNvPr id="10243" name="Freeform 4"/>
          <p:cNvSpPr>
            <a:spLocks/>
          </p:cNvSpPr>
          <p:nvPr/>
        </p:nvSpPr>
        <p:spPr bwMode="auto">
          <a:xfrm>
            <a:off x="3957840" y="2910262"/>
            <a:ext cx="2143125" cy="1481139"/>
          </a:xfrm>
          <a:custGeom>
            <a:avLst/>
            <a:gdLst>
              <a:gd name="T0" fmla="*/ 0 w 1350"/>
              <a:gd name="T1" fmla="*/ 0 h 1244"/>
              <a:gd name="T2" fmla="*/ 0 w 1350"/>
              <a:gd name="T3" fmla="*/ 2147483647 h 1244"/>
              <a:gd name="T4" fmla="*/ 2147483647 w 1350"/>
              <a:gd name="T5" fmla="*/ 2147483647 h 1244"/>
              <a:gd name="T6" fmla="*/ 2147483647 w 1350"/>
              <a:gd name="T7" fmla="*/ 0 h 1244"/>
              <a:gd name="T8" fmla="*/ 0 w 1350"/>
              <a:gd name="T9" fmla="*/ 0 h 1244"/>
              <a:gd name="T10" fmla="*/ 0 w 1350"/>
              <a:gd name="T11" fmla="*/ 0 h 12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50" h="1244">
                <a:moveTo>
                  <a:pt x="0" y="0"/>
                </a:moveTo>
                <a:lnTo>
                  <a:pt x="0" y="1244"/>
                </a:lnTo>
                <a:lnTo>
                  <a:pt x="1350" y="1244"/>
                </a:lnTo>
                <a:lnTo>
                  <a:pt x="1350" y="0"/>
                </a:lnTo>
                <a:lnTo>
                  <a:pt x="0" y="0"/>
                </a:lnTo>
                <a:close/>
              </a:path>
            </a:pathLst>
          </a:custGeom>
          <a:solidFill>
            <a:srgbClr val="99FF66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3957840" y="2910262"/>
            <a:ext cx="2143125" cy="1481139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4084840" y="2951935"/>
            <a:ext cx="1474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 dirty="0">
                <a:latin typeface="Arial" charset="0"/>
              </a:rPr>
              <a:t>A</a:t>
            </a:r>
            <a:endParaRPr lang="en-US" sz="1600" dirty="0"/>
          </a:p>
        </p:txBody>
      </p:sp>
      <p:sp>
        <p:nvSpPr>
          <p:cNvPr id="10246" name="Freeform 7"/>
          <p:cNvSpPr>
            <a:spLocks/>
          </p:cNvSpPr>
          <p:nvPr/>
        </p:nvSpPr>
        <p:spPr bwMode="auto">
          <a:xfrm>
            <a:off x="6421641" y="2912646"/>
            <a:ext cx="2144713" cy="1478756"/>
          </a:xfrm>
          <a:custGeom>
            <a:avLst/>
            <a:gdLst>
              <a:gd name="T0" fmla="*/ 0 w 1351"/>
              <a:gd name="T1" fmla="*/ 0 h 1242"/>
              <a:gd name="T2" fmla="*/ 0 w 1351"/>
              <a:gd name="T3" fmla="*/ 2147483647 h 1242"/>
              <a:gd name="T4" fmla="*/ 2147483647 w 1351"/>
              <a:gd name="T5" fmla="*/ 2147483647 h 1242"/>
              <a:gd name="T6" fmla="*/ 2147483647 w 1351"/>
              <a:gd name="T7" fmla="*/ 0 h 1242"/>
              <a:gd name="T8" fmla="*/ 0 w 1351"/>
              <a:gd name="T9" fmla="*/ 0 h 1242"/>
              <a:gd name="T10" fmla="*/ 0 w 1351"/>
              <a:gd name="T11" fmla="*/ 0 h 12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51" h="1242">
                <a:moveTo>
                  <a:pt x="0" y="0"/>
                </a:moveTo>
                <a:lnTo>
                  <a:pt x="0" y="1242"/>
                </a:lnTo>
                <a:lnTo>
                  <a:pt x="1351" y="1242"/>
                </a:lnTo>
                <a:lnTo>
                  <a:pt x="1351" y="0"/>
                </a:lnTo>
                <a:lnTo>
                  <a:pt x="0" y="0"/>
                </a:lnTo>
                <a:close/>
              </a:path>
            </a:pathLst>
          </a:custGeom>
          <a:solidFill>
            <a:srgbClr val="99FF66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0247" name="Rectangle 8"/>
          <p:cNvSpPr>
            <a:spLocks noChangeArrowheads="1"/>
          </p:cNvSpPr>
          <p:nvPr/>
        </p:nvSpPr>
        <p:spPr bwMode="auto">
          <a:xfrm>
            <a:off x="6421641" y="2912646"/>
            <a:ext cx="2144713" cy="1478756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248" name="Rectangle 9"/>
          <p:cNvSpPr>
            <a:spLocks noChangeArrowheads="1"/>
          </p:cNvSpPr>
          <p:nvPr/>
        </p:nvSpPr>
        <p:spPr bwMode="auto">
          <a:xfrm>
            <a:off x="6550227" y="2956698"/>
            <a:ext cx="1474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 dirty="0">
                <a:latin typeface="Arial" charset="0"/>
              </a:rPr>
              <a:t>B</a:t>
            </a:r>
            <a:endParaRPr lang="en-US" sz="1600" dirty="0"/>
          </a:p>
        </p:txBody>
      </p:sp>
      <p:sp>
        <p:nvSpPr>
          <p:cNvPr id="10249" name="Freeform 10"/>
          <p:cNvSpPr>
            <a:spLocks/>
          </p:cNvSpPr>
          <p:nvPr/>
        </p:nvSpPr>
        <p:spPr bwMode="auto">
          <a:xfrm>
            <a:off x="7601154" y="2910262"/>
            <a:ext cx="53975" cy="1481139"/>
          </a:xfrm>
          <a:custGeom>
            <a:avLst/>
            <a:gdLst>
              <a:gd name="T0" fmla="*/ 0 w 34"/>
              <a:gd name="T1" fmla="*/ 0 h 1244"/>
              <a:gd name="T2" fmla="*/ 0 w 34"/>
              <a:gd name="T3" fmla="*/ 2147483647 h 1244"/>
              <a:gd name="T4" fmla="*/ 2147483647 w 34"/>
              <a:gd name="T5" fmla="*/ 2147483647 h 1244"/>
              <a:gd name="T6" fmla="*/ 2147483647 w 34"/>
              <a:gd name="T7" fmla="*/ 0 h 1244"/>
              <a:gd name="T8" fmla="*/ 0 w 34"/>
              <a:gd name="T9" fmla="*/ 0 h 1244"/>
              <a:gd name="T10" fmla="*/ 0 w 34"/>
              <a:gd name="T11" fmla="*/ 0 h 12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" h="1244">
                <a:moveTo>
                  <a:pt x="0" y="0"/>
                </a:moveTo>
                <a:lnTo>
                  <a:pt x="0" y="1244"/>
                </a:lnTo>
                <a:lnTo>
                  <a:pt x="34" y="1244"/>
                </a:lnTo>
                <a:lnTo>
                  <a:pt x="3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0256" name="Rectangle 17"/>
          <p:cNvSpPr>
            <a:spLocks noChangeArrowheads="1"/>
          </p:cNvSpPr>
          <p:nvPr/>
        </p:nvSpPr>
        <p:spPr bwMode="auto">
          <a:xfrm>
            <a:off x="4835728" y="4240191"/>
            <a:ext cx="36548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latin typeface="Times New Roman" pitchFamily="18" charset="0"/>
              </a:rPr>
              <a:t>WIDTH</a:t>
            </a:r>
            <a:endParaRPr lang="en-US" sz="1800" dirty="0"/>
          </a:p>
        </p:txBody>
      </p:sp>
      <p:sp>
        <p:nvSpPr>
          <p:cNvPr id="10257" name="Freeform 18"/>
          <p:cNvSpPr>
            <a:spLocks/>
          </p:cNvSpPr>
          <p:nvPr/>
        </p:nvSpPr>
        <p:spPr bwMode="auto">
          <a:xfrm>
            <a:off x="3957840" y="3596064"/>
            <a:ext cx="2143125" cy="35719"/>
          </a:xfrm>
          <a:custGeom>
            <a:avLst/>
            <a:gdLst>
              <a:gd name="T0" fmla="*/ 0 w 1350"/>
              <a:gd name="T1" fmla="*/ 0 h 30"/>
              <a:gd name="T2" fmla="*/ 0 w 1350"/>
              <a:gd name="T3" fmla="*/ 2147483647 h 30"/>
              <a:gd name="T4" fmla="*/ 2147483647 w 1350"/>
              <a:gd name="T5" fmla="*/ 2147483647 h 30"/>
              <a:gd name="T6" fmla="*/ 2147483647 w 1350"/>
              <a:gd name="T7" fmla="*/ 0 h 30"/>
              <a:gd name="T8" fmla="*/ 0 w 1350"/>
              <a:gd name="T9" fmla="*/ 0 h 30"/>
              <a:gd name="T10" fmla="*/ 0 w 1350"/>
              <a:gd name="T11" fmla="*/ 0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50" h="30">
                <a:moveTo>
                  <a:pt x="0" y="0"/>
                </a:moveTo>
                <a:lnTo>
                  <a:pt x="0" y="30"/>
                </a:lnTo>
                <a:lnTo>
                  <a:pt x="1350" y="30"/>
                </a:lnTo>
                <a:lnTo>
                  <a:pt x="135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0258" name="Line 19"/>
          <p:cNvSpPr>
            <a:spLocks noChangeShapeType="1"/>
          </p:cNvSpPr>
          <p:nvPr/>
        </p:nvSpPr>
        <p:spPr bwMode="auto">
          <a:xfrm>
            <a:off x="4415039" y="3596062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259" name="Text Box 20"/>
          <p:cNvSpPr txBox="1">
            <a:spLocks noChangeArrowheads="1"/>
          </p:cNvSpPr>
          <p:nvPr/>
        </p:nvSpPr>
        <p:spPr bwMode="auto">
          <a:xfrm>
            <a:off x="2646566" y="3434138"/>
            <a:ext cx="11929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000"/>
              <a:t>Thread 1</a:t>
            </a:r>
          </a:p>
        </p:txBody>
      </p:sp>
      <p:sp>
        <p:nvSpPr>
          <p:cNvPr id="10260" name="Text Box 21"/>
          <p:cNvSpPr txBox="1">
            <a:spLocks noChangeArrowheads="1"/>
          </p:cNvSpPr>
          <p:nvPr/>
        </p:nvSpPr>
        <p:spPr bwMode="auto">
          <a:xfrm>
            <a:off x="2646566" y="3719889"/>
            <a:ext cx="11929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000"/>
              <a:t>Thread 2</a:t>
            </a:r>
          </a:p>
        </p:txBody>
      </p:sp>
      <p:sp>
        <p:nvSpPr>
          <p:cNvPr id="10261" name="Freeform 22"/>
          <p:cNvSpPr>
            <a:spLocks/>
          </p:cNvSpPr>
          <p:nvPr/>
        </p:nvSpPr>
        <p:spPr bwMode="auto">
          <a:xfrm>
            <a:off x="7310641" y="2910262"/>
            <a:ext cx="53975" cy="1481139"/>
          </a:xfrm>
          <a:custGeom>
            <a:avLst/>
            <a:gdLst>
              <a:gd name="T0" fmla="*/ 0 w 34"/>
              <a:gd name="T1" fmla="*/ 0 h 1244"/>
              <a:gd name="T2" fmla="*/ 0 w 34"/>
              <a:gd name="T3" fmla="*/ 2147483647 h 1244"/>
              <a:gd name="T4" fmla="*/ 2147483647 w 34"/>
              <a:gd name="T5" fmla="*/ 2147483647 h 1244"/>
              <a:gd name="T6" fmla="*/ 2147483647 w 34"/>
              <a:gd name="T7" fmla="*/ 0 h 1244"/>
              <a:gd name="T8" fmla="*/ 0 w 34"/>
              <a:gd name="T9" fmla="*/ 0 h 1244"/>
              <a:gd name="T10" fmla="*/ 0 w 34"/>
              <a:gd name="T11" fmla="*/ 0 h 12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" h="1244">
                <a:moveTo>
                  <a:pt x="0" y="0"/>
                </a:moveTo>
                <a:lnTo>
                  <a:pt x="0" y="1244"/>
                </a:lnTo>
                <a:lnTo>
                  <a:pt x="34" y="1244"/>
                </a:lnTo>
                <a:lnTo>
                  <a:pt x="3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0263" name="Line 24"/>
          <p:cNvSpPr>
            <a:spLocks noChangeShapeType="1"/>
          </p:cNvSpPr>
          <p:nvPr/>
        </p:nvSpPr>
        <p:spPr bwMode="auto">
          <a:xfrm>
            <a:off x="7310639" y="3138862"/>
            <a:ext cx="0" cy="17145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4247777" y="4445348"/>
            <a:ext cx="15632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A[Row*</a:t>
            </a:r>
            <a:r>
              <a:rPr lang="en-US" sz="1800" dirty="0" err="1">
                <a:latin typeface="Courier New" pitchFamily="49" charset="0"/>
                <a:ea typeface="Times New Roman" pitchFamily="18" charset="0"/>
                <a:cs typeface="Courier New" pitchFamily="49" charset="0"/>
              </a:rPr>
              <a:t>n+i</a:t>
            </a:r>
            <a:r>
              <a:rPr lang="en-US" sz="1800" dirty="0">
                <a:latin typeface="Courier New" pitchFamily="49" charset="0"/>
                <a:ea typeface="Times New Roman" pitchFamily="18" charset="0"/>
                <a:cs typeface="Courier New" pitchFamily="49" charset="0"/>
              </a:rPr>
              <a:t>]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6608725" y="4435526"/>
            <a:ext cx="15632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itchFamily="49" charset="0"/>
                <a:ea typeface="Times New Roman" pitchFamily="18" charset="0"/>
                <a:cs typeface="Courier New" pitchFamily="49" charset="0"/>
              </a:rPr>
              <a:t>B[i*</a:t>
            </a:r>
            <a:r>
              <a:rPr lang="en-US" sz="1800" dirty="0" err="1">
                <a:latin typeface="Courier New" pitchFamily="49" charset="0"/>
                <a:ea typeface="Times New Roman" pitchFamily="18" charset="0"/>
                <a:cs typeface="Courier New" pitchFamily="49" charset="0"/>
              </a:rPr>
              <a:t>k+Col</a:t>
            </a:r>
            <a:r>
              <a:rPr lang="en-US" sz="1800" dirty="0">
                <a:latin typeface="Courier New" pitchFamily="49" charset="0"/>
                <a:ea typeface="Times New Roman" pitchFamily="18" charset="0"/>
                <a:cs typeface="Courier New" pitchFamily="49" charset="0"/>
              </a:rPr>
              <a:t>]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178723" y="4804859"/>
                <a:ext cx="6216061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chemeClr val="tx1"/>
                    </a:solidFill>
                  </a:rPr>
                  <a:t>i is the loop counter in the inner product loop of the kernel code</a:t>
                </a:r>
              </a:p>
              <a:p>
                <a:endParaRPr lang="en-US" sz="18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800" dirty="0">
                    <a:solidFill>
                      <a:schemeClr val="tx1"/>
                    </a:solidFill>
                  </a:rPr>
                  <a:t>A is m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n, B is n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k </a:t>
                </a:r>
              </a:p>
              <a:p>
                <a:pPr algn="ctr"/>
                <a:r>
                  <a:rPr lang="en-US" sz="1800" dirty="0">
                    <a:solidFill>
                      <a:schemeClr val="tx1"/>
                    </a:solidFill>
                  </a:rPr>
                  <a:t>Col = </a:t>
                </a:r>
                <a:r>
                  <a:rPr lang="en-US" sz="1800" dirty="0" err="1">
                    <a:solidFill>
                      <a:schemeClr val="tx1"/>
                    </a:solidFill>
                  </a:rPr>
                  <a:t>blockIdx.x</a:t>
                </a:r>
                <a:r>
                  <a:rPr lang="en-US" sz="1800" dirty="0">
                    <a:solidFill>
                      <a:schemeClr val="tx1"/>
                    </a:solidFill>
                  </a:rPr>
                  <a:t>*</a:t>
                </a:r>
                <a:r>
                  <a:rPr lang="en-US" sz="1800" dirty="0" err="1">
                    <a:solidFill>
                      <a:schemeClr val="tx1"/>
                    </a:solidFill>
                  </a:rPr>
                  <a:t>blockDim.x</a:t>
                </a:r>
                <a:r>
                  <a:rPr lang="en-US" sz="1800" dirty="0">
                    <a:solidFill>
                      <a:schemeClr val="tx1"/>
                    </a:solidFill>
                  </a:rPr>
                  <a:t> + </a:t>
                </a:r>
                <a:r>
                  <a:rPr lang="en-US" sz="1800" dirty="0" err="1">
                    <a:solidFill>
                      <a:schemeClr val="tx1"/>
                    </a:solidFill>
                  </a:rPr>
                  <a:t>threadIdx.x</a:t>
                </a: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723" y="4804859"/>
                <a:ext cx="6216061" cy="1200329"/>
              </a:xfrm>
              <a:prstGeom prst="rect">
                <a:avLst/>
              </a:prstGeom>
              <a:blipFill>
                <a:blip r:embed="rId4"/>
                <a:stretch>
                  <a:fillRect l="-784" t="-2538" b="-71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reeform 18"/>
          <p:cNvSpPr>
            <a:spLocks/>
          </p:cNvSpPr>
          <p:nvPr/>
        </p:nvSpPr>
        <p:spPr bwMode="auto">
          <a:xfrm>
            <a:off x="3946907" y="3906467"/>
            <a:ext cx="2143125" cy="35719"/>
          </a:xfrm>
          <a:custGeom>
            <a:avLst/>
            <a:gdLst>
              <a:gd name="T0" fmla="*/ 0 w 1350"/>
              <a:gd name="T1" fmla="*/ 0 h 30"/>
              <a:gd name="T2" fmla="*/ 0 w 1350"/>
              <a:gd name="T3" fmla="*/ 2147483647 h 30"/>
              <a:gd name="T4" fmla="*/ 2147483647 w 1350"/>
              <a:gd name="T5" fmla="*/ 2147483647 h 30"/>
              <a:gd name="T6" fmla="*/ 2147483647 w 1350"/>
              <a:gd name="T7" fmla="*/ 0 h 30"/>
              <a:gd name="T8" fmla="*/ 0 w 1350"/>
              <a:gd name="T9" fmla="*/ 0 h 30"/>
              <a:gd name="T10" fmla="*/ 0 w 1350"/>
              <a:gd name="T11" fmla="*/ 0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50" h="30">
                <a:moveTo>
                  <a:pt x="0" y="0"/>
                </a:moveTo>
                <a:lnTo>
                  <a:pt x="0" y="30"/>
                </a:lnTo>
                <a:lnTo>
                  <a:pt x="1350" y="30"/>
                </a:lnTo>
                <a:lnTo>
                  <a:pt x="135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 rot="16200000">
            <a:off x="8179004" y="3620854"/>
            <a:ext cx="41838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latin typeface="Times New Roman" pitchFamily="18" charset="0"/>
              </a:rPr>
              <a:t>HEIGHT</a:t>
            </a:r>
            <a:endParaRPr lang="en-US" sz="18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3600" y="73313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6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292">
        <p:fade/>
      </p:transition>
    </mc:Choice>
    <mc:Fallback xmlns="">
      <p:transition spd="med" advTm="882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3722" y="1466735"/>
            <a:ext cx="11084560" cy="67159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B accesses are coalesced</a:t>
            </a:r>
          </a:p>
        </p:txBody>
      </p:sp>
      <p:grpSp>
        <p:nvGrpSpPr>
          <p:cNvPr id="11267" name="Group 1"/>
          <p:cNvGrpSpPr>
            <a:grpSpLocks/>
          </p:cNvGrpSpPr>
          <p:nvPr/>
        </p:nvGrpSpPr>
        <p:grpSpPr bwMode="auto">
          <a:xfrm>
            <a:off x="2362200" y="2586862"/>
            <a:ext cx="7569200" cy="3136367"/>
            <a:chOff x="965200" y="2840037"/>
            <a:chExt cx="7569200" cy="4181584"/>
          </a:xfrm>
        </p:grpSpPr>
        <p:sp>
          <p:nvSpPr>
            <p:cNvPr id="11268" name="Line 71"/>
            <p:cNvSpPr>
              <a:spLocks noChangeShapeType="1"/>
            </p:cNvSpPr>
            <p:nvPr/>
          </p:nvSpPr>
          <p:spPr bwMode="auto">
            <a:xfrm>
              <a:off x="1209675" y="4135437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269" name="Text Box 72"/>
            <p:cNvSpPr txBox="1">
              <a:spLocks noChangeArrowheads="1"/>
            </p:cNvSpPr>
            <p:nvPr/>
          </p:nvSpPr>
          <p:spPr bwMode="auto">
            <a:xfrm>
              <a:off x="965200" y="3644900"/>
              <a:ext cx="441146" cy="615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/>
                <a:t>N</a:t>
              </a:r>
            </a:p>
          </p:txBody>
        </p:sp>
        <p:sp>
          <p:nvSpPr>
            <p:cNvPr id="11270" name="Text Box 73"/>
            <p:cNvSpPr txBox="1">
              <a:spLocks noChangeArrowheads="1"/>
            </p:cNvSpPr>
            <p:nvPr/>
          </p:nvSpPr>
          <p:spPr bwMode="auto">
            <a:xfrm>
              <a:off x="1240969" y="3165466"/>
              <a:ext cx="378630" cy="4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/>
                <a:t>T</a:t>
              </a:r>
              <a:r>
                <a:rPr lang="en-US" sz="1600" baseline="-25000" dirty="0"/>
                <a:t>0</a:t>
              </a:r>
            </a:p>
          </p:txBody>
        </p:sp>
        <p:sp>
          <p:nvSpPr>
            <p:cNvPr id="11271" name="Text Box 74"/>
            <p:cNvSpPr txBox="1">
              <a:spLocks noChangeArrowheads="1"/>
            </p:cNvSpPr>
            <p:nvPr/>
          </p:nvSpPr>
          <p:spPr bwMode="auto">
            <a:xfrm>
              <a:off x="1698169" y="3165466"/>
              <a:ext cx="378630" cy="4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T</a:t>
              </a:r>
              <a:r>
                <a:rPr lang="en-US" sz="1600" baseline="-25000"/>
                <a:t>1</a:t>
              </a:r>
            </a:p>
          </p:txBody>
        </p:sp>
        <p:sp>
          <p:nvSpPr>
            <p:cNvPr id="11272" name="Text Box 75"/>
            <p:cNvSpPr txBox="1">
              <a:spLocks noChangeArrowheads="1"/>
            </p:cNvSpPr>
            <p:nvPr/>
          </p:nvSpPr>
          <p:spPr bwMode="auto">
            <a:xfrm>
              <a:off x="2155369" y="3165466"/>
              <a:ext cx="378630" cy="4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T</a:t>
              </a:r>
              <a:r>
                <a:rPr lang="en-US" sz="1600" baseline="-25000"/>
                <a:t>2</a:t>
              </a:r>
            </a:p>
          </p:txBody>
        </p:sp>
        <p:sp>
          <p:nvSpPr>
            <p:cNvPr id="11273" name="Text Box 76"/>
            <p:cNvSpPr txBox="1">
              <a:spLocks noChangeArrowheads="1"/>
            </p:cNvSpPr>
            <p:nvPr/>
          </p:nvSpPr>
          <p:spPr bwMode="auto">
            <a:xfrm>
              <a:off x="2612569" y="3165466"/>
              <a:ext cx="378630" cy="4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T</a:t>
              </a:r>
              <a:r>
                <a:rPr lang="en-US" sz="1600" baseline="-25000"/>
                <a:t>3</a:t>
              </a:r>
            </a:p>
          </p:txBody>
        </p:sp>
        <p:sp>
          <p:nvSpPr>
            <p:cNvPr id="11274" name="Text Box 79"/>
            <p:cNvSpPr txBox="1">
              <a:spLocks noChangeArrowheads="1"/>
            </p:cNvSpPr>
            <p:nvPr/>
          </p:nvSpPr>
          <p:spPr bwMode="auto">
            <a:xfrm>
              <a:off x="1285875" y="2840037"/>
              <a:ext cx="1598515" cy="4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Load iteration 0</a:t>
              </a:r>
            </a:p>
          </p:txBody>
        </p:sp>
        <p:sp>
          <p:nvSpPr>
            <p:cNvPr id="11275" name="Text Box 80"/>
            <p:cNvSpPr txBox="1">
              <a:spLocks noChangeArrowheads="1"/>
            </p:cNvSpPr>
            <p:nvPr/>
          </p:nvSpPr>
          <p:spPr bwMode="auto">
            <a:xfrm>
              <a:off x="3145969" y="3165466"/>
              <a:ext cx="378630" cy="4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T</a:t>
              </a:r>
              <a:r>
                <a:rPr lang="en-US" sz="1600" baseline="-25000"/>
                <a:t>0</a:t>
              </a:r>
            </a:p>
          </p:txBody>
        </p:sp>
        <p:sp>
          <p:nvSpPr>
            <p:cNvPr id="11276" name="Text Box 81"/>
            <p:cNvSpPr txBox="1">
              <a:spLocks noChangeArrowheads="1"/>
            </p:cNvSpPr>
            <p:nvPr/>
          </p:nvSpPr>
          <p:spPr bwMode="auto">
            <a:xfrm>
              <a:off x="3603169" y="3165466"/>
              <a:ext cx="378630" cy="4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T</a:t>
              </a:r>
              <a:r>
                <a:rPr lang="en-US" sz="1600" baseline="-25000"/>
                <a:t>1</a:t>
              </a:r>
            </a:p>
          </p:txBody>
        </p:sp>
        <p:sp>
          <p:nvSpPr>
            <p:cNvPr id="11277" name="Text Box 82"/>
            <p:cNvSpPr txBox="1">
              <a:spLocks noChangeArrowheads="1"/>
            </p:cNvSpPr>
            <p:nvPr/>
          </p:nvSpPr>
          <p:spPr bwMode="auto">
            <a:xfrm>
              <a:off x="4060369" y="3165466"/>
              <a:ext cx="378630" cy="4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T</a:t>
              </a:r>
              <a:r>
                <a:rPr lang="en-US" sz="1600" baseline="-25000"/>
                <a:t>2</a:t>
              </a:r>
            </a:p>
          </p:txBody>
        </p:sp>
        <p:sp>
          <p:nvSpPr>
            <p:cNvPr id="11278" name="Text Box 83"/>
            <p:cNvSpPr txBox="1">
              <a:spLocks noChangeArrowheads="1"/>
            </p:cNvSpPr>
            <p:nvPr/>
          </p:nvSpPr>
          <p:spPr bwMode="auto">
            <a:xfrm>
              <a:off x="4486275" y="3165466"/>
              <a:ext cx="378630" cy="4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T</a:t>
              </a:r>
              <a:r>
                <a:rPr lang="en-US" sz="1600" baseline="-25000"/>
                <a:t>3</a:t>
              </a:r>
            </a:p>
          </p:txBody>
        </p:sp>
        <p:sp>
          <p:nvSpPr>
            <p:cNvPr id="11279" name="Text Box 84"/>
            <p:cNvSpPr txBox="1">
              <a:spLocks noChangeArrowheads="1"/>
            </p:cNvSpPr>
            <p:nvPr/>
          </p:nvSpPr>
          <p:spPr bwMode="auto">
            <a:xfrm>
              <a:off x="3190875" y="2840037"/>
              <a:ext cx="1598515" cy="4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Load iteration 1</a:t>
              </a:r>
            </a:p>
          </p:txBody>
        </p:sp>
        <p:sp>
          <p:nvSpPr>
            <p:cNvPr id="11280" name="Text Box 85"/>
            <p:cNvSpPr txBox="1">
              <a:spLocks noChangeArrowheads="1"/>
            </p:cNvSpPr>
            <p:nvPr/>
          </p:nvSpPr>
          <p:spPr bwMode="auto">
            <a:xfrm>
              <a:off x="4576665" y="5229695"/>
              <a:ext cx="1524000" cy="1107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Access direction in kernel code</a:t>
              </a:r>
            </a:p>
          </p:txBody>
        </p:sp>
        <p:sp>
          <p:nvSpPr>
            <p:cNvPr id="11281" name="Line 86"/>
            <p:cNvSpPr>
              <a:spLocks noChangeShapeType="1"/>
            </p:cNvSpPr>
            <p:nvPr/>
          </p:nvSpPr>
          <p:spPr bwMode="auto">
            <a:xfrm flipV="1">
              <a:off x="1438275" y="3602037"/>
              <a:ext cx="0" cy="838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282" name="Line 87"/>
            <p:cNvSpPr>
              <a:spLocks noChangeShapeType="1"/>
            </p:cNvSpPr>
            <p:nvPr/>
          </p:nvSpPr>
          <p:spPr bwMode="auto">
            <a:xfrm flipV="1">
              <a:off x="1895475" y="3602037"/>
              <a:ext cx="0" cy="838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283" name="Line 88"/>
            <p:cNvSpPr>
              <a:spLocks noChangeShapeType="1"/>
            </p:cNvSpPr>
            <p:nvPr/>
          </p:nvSpPr>
          <p:spPr bwMode="auto">
            <a:xfrm flipV="1">
              <a:off x="2352675" y="3602037"/>
              <a:ext cx="0" cy="838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284" name="Line 89"/>
            <p:cNvSpPr>
              <a:spLocks noChangeShapeType="1"/>
            </p:cNvSpPr>
            <p:nvPr/>
          </p:nvSpPr>
          <p:spPr bwMode="auto">
            <a:xfrm flipV="1">
              <a:off x="2809875" y="3602037"/>
              <a:ext cx="0" cy="838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285" name="Line 90"/>
            <p:cNvSpPr>
              <a:spLocks noChangeShapeType="1"/>
            </p:cNvSpPr>
            <p:nvPr/>
          </p:nvSpPr>
          <p:spPr bwMode="auto">
            <a:xfrm flipV="1">
              <a:off x="3343275" y="3602037"/>
              <a:ext cx="0" cy="838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286" name="Line 91"/>
            <p:cNvSpPr>
              <a:spLocks noChangeShapeType="1"/>
            </p:cNvSpPr>
            <p:nvPr/>
          </p:nvSpPr>
          <p:spPr bwMode="auto">
            <a:xfrm flipV="1">
              <a:off x="3800475" y="3602037"/>
              <a:ext cx="0" cy="838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287" name="Line 92"/>
            <p:cNvSpPr>
              <a:spLocks noChangeShapeType="1"/>
            </p:cNvSpPr>
            <p:nvPr/>
          </p:nvSpPr>
          <p:spPr bwMode="auto">
            <a:xfrm flipV="1">
              <a:off x="4257675" y="3602037"/>
              <a:ext cx="0" cy="838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288" name="Line 93"/>
            <p:cNvSpPr>
              <a:spLocks noChangeShapeType="1"/>
            </p:cNvSpPr>
            <p:nvPr/>
          </p:nvSpPr>
          <p:spPr bwMode="auto">
            <a:xfrm flipV="1">
              <a:off x="4714875" y="3602037"/>
              <a:ext cx="0" cy="838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289" name="Rectangle 94"/>
            <p:cNvSpPr>
              <a:spLocks noChangeArrowheads="1"/>
            </p:cNvSpPr>
            <p:nvPr/>
          </p:nvSpPr>
          <p:spPr bwMode="auto">
            <a:xfrm>
              <a:off x="1209675" y="2840037"/>
              <a:ext cx="1828800" cy="762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290" name="Rectangle 95"/>
            <p:cNvSpPr>
              <a:spLocks noChangeArrowheads="1"/>
            </p:cNvSpPr>
            <p:nvPr/>
          </p:nvSpPr>
          <p:spPr bwMode="auto">
            <a:xfrm>
              <a:off x="3114675" y="2840037"/>
              <a:ext cx="1828800" cy="762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295" name="Rectangle 4"/>
            <p:cNvSpPr>
              <a:spLocks noChangeArrowheads="1"/>
            </p:cNvSpPr>
            <p:nvPr/>
          </p:nvSpPr>
          <p:spPr bwMode="auto">
            <a:xfrm>
              <a:off x="7088187" y="5192819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B</a:t>
              </a:r>
              <a:r>
                <a:rPr lang="en-US" sz="1600" baseline="-25000" dirty="0"/>
                <a:t>0,2</a:t>
              </a:r>
            </a:p>
          </p:txBody>
        </p:sp>
        <p:sp>
          <p:nvSpPr>
            <p:cNvPr id="11297" name="Rectangle 6"/>
            <p:cNvSpPr>
              <a:spLocks noChangeArrowheads="1"/>
            </p:cNvSpPr>
            <p:nvPr/>
          </p:nvSpPr>
          <p:spPr bwMode="auto">
            <a:xfrm>
              <a:off x="6630987" y="5650018"/>
              <a:ext cx="457200" cy="457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1,1</a:t>
              </a:r>
            </a:p>
          </p:txBody>
        </p:sp>
        <p:sp>
          <p:nvSpPr>
            <p:cNvPr id="11298" name="Rectangle 7"/>
            <p:cNvSpPr>
              <a:spLocks noChangeArrowheads="1"/>
            </p:cNvSpPr>
            <p:nvPr/>
          </p:nvSpPr>
          <p:spPr bwMode="auto">
            <a:xfrm>
              <a:off x="6630987" y="5192819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B</a:t>
              </a:r>
              <a:r>
                <a:rPr lang="en-US" sz="1600" baseline="-25000" dirty="0"/>
                <a:t>0,1</a:t>
              </a:r>
            </a:p>
          </p:txBody>
        </p:sp>
        <p:sp>
          <p:nvSpPr>
            <p:cNvPr id="11299" name="Rectangle 8"/>
            <p:cNvSpPr>
              <a:spLocks noChangeArrowheads="1"/>
            </p:cNvSpPr>
            <p:nvPr/>
          </p:nvSpPr>
          <p:spPr bwMode="auto">
            <a:xfrm>
              <a:off x="6173787" y="5192819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B</a:t>
              </a:r>
              <a:r>
                <a:rPr lang="en-US" sz="1600" baseline="-25000" dirty="0"/>
                <a:t>0,0</a:t>
              </a:r>
            </a:p>
          </p:txBody>
        </p:sp>
        <p:sp>
          <p:nvSpPr>
            <p:cNvPr id="11300" name="Rectangle 9"/>
            <p:cNvSpPr>
              <a:spLocks noChangeArrowheads="1"/>
            </p:cNvSpPr>
            <p:nvPr/>
          </p:nvSpPr>
          <p:spPr bwMode="auto">
            <a:xfrm>
              <a:off x="6173787" y="5650018"/>
              <a:ext cx="457200" cy="457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1,0</a:t>
              </a:r>
            </a:p>
          </p:txBody>
        </p:sp>
        <p:sp>
          <p:nvSpPr>
            <p:cNvPr id="11302" name="Rectangle 11"/>
            <p:cNvSpPr>
              <a:spLocks noChangeArrowheads="1"/>
            </p:cNvSpPr>
            <p:nvPr/>
          </p:nvSpPr>
          <p:spPr bwMode="auto">
            <a:xfrm>
              <a:off x="7545387" y="5192819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B</a:t>
              </a:r>
              <a:r>
                <a:rPr lang="en-US" sz="1600" baseline="-25000" dirty="0"/>
                <a:t>0,3</a:t>
              </a:r>
            </a:p>
          </p:txBody>
        </p:sp>
        <p:sp>
          <p:nvSpPr>
            <p:cNvPr id="11305" name="Rectangle 14"/>
            <p:cNvSpPr>
              <a:spLocks noChangeArrowheads="1"/>
            </p:cNvSpPr>
            <p:nvPr/>
          </p:nvSpPr>
          <p:spPr bwMode="auto">
            <a:xfrm>
              <a:off x="7088187" y="5650021"/>
              <a:ext cx="457200" cy="45720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1,2</a:t>
              </a:r>
            </a:p>
          </p:txBody>
        </p:sp>
        <p:sp>
          <p:nvSpPr>
            <p:cNvPr id="11308" name="Rectangle 17"/>
            <p:cNvSpPr>
              <a:spLocks noChangeArrowheads="1"/>
            </p:cNvSpPr>
            <p:nvPr/>
          </p:nvSpPr>
          <p:spPr bwMode="auto">
            <a:xfrm>
              <a:off x="7545387" y="5650021"/>
              <a:ext cx="457200" cy="45720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1,3</a:t>
              </a:r>
            </a:p>
          </p:txBody>
        </p:sp>
        <p:sp>
          <p:nvSpPr>
            <p:cNvPr id="11313" name="Rectangle 47"/>
            <p:cNvSpPr>
              <a:spLocks noChangeArrowheads="1"/>
            </p:cNvSpPr>
            <p:nvPr/>
          </p:nvSpPr>
          <p:spPr bwMode="auto">
            <a:xfrm>
              <a:off x="6630987" y="6107219"/>
              <a:ext cx="457200" cy="457201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2,1</a:t>
              </a:r>
            </a:p>
          </p:txBody>
        </p:sp>
        <p:sp>
          <p:nvSpPr>
            <p:cNvPr id="11314" name="Rectangle 48"/>
            <p:cNvSpPr>
              <a:spLocks noChangeArrowheads="1"/>
            </p:cNvSpPr>
            <p:nvPr/>
          </p:nvSpPr>
          <p:spPr bwMode="auto">
            <a:xfrm>
              <a:off x="6173787" y="6107219"/>
              <a:ext cx="457200" cy="457201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2,0</a:t>
              </a:r>
            </a:p>
          </p:txBody>
        </p:sp>
        <p:sp>
          <p:nvSpPr>
            <p:cNvPr id="11315" name="Rectangle 49"/>
            <p:cNvSpPr>
              <a:spLocks noChangeArrowheads="1"/>
            </p:cNvSpPr>
            <p:nvPr/>
          </p:nvSpPr>
          <p:spPr bwMode="auto">
            <a:xfrm>
              <a:off x="7088187" y="6107220"/>
              <a:ext cx="457200" cy="457201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2,2</a:t>
              </a:r>
            </a:p>
          </p:txBody>
        </p:sp>
        <p:sp>
          <p:nvSpPr>
            <p:cNvPr id="11316" name="Rectangle 50"/>
            <p:cNvSpPr>
              <a:spLocks noChangeArrowheads="1"/>
            </p:cNvSpPr>
            <p:nvPr/>
          </p:nvSpPr>
          <p:spPr bwMode="auto">
            <a:xfrm>
              <a:off x="7545387" y="6107220"/>
              <a:ext cx="457200" cy="457201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2,3</a:t>
              </a:r>
            </a:p>
          </p:txBody>
        </p:sp>
        <p:sp>
          <p:nvSpPr>
            <p:cNvPr id="11321" name="Rectangle 55"/>
            <p:cNvSpPr>
              <a:spLocks noChangeArrowheads="1"/>
            </p:cNvSpPr>
            <p:nvPr/>
          </p:nvSpPr>
          <p:spPr bwMode="auto">
            <a:xfrm>
              <a:off x="6630987" y="6564420"/>
              <a:ext cx="457200" cy="457201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3,1</a:t>
              </a:r>
            </a:p>
          </p:txBody>
        </p:sp>
        <p:sp>
          <p:nvSpPr>
            <p:cNvPr id="11322" name="Rectangle 56"/>
            <p:cNvSpPr>
              <a:spLocks noChangeArrowheads="1"/>
            </p:cNvSpPr>
            <p:nvPr/>
          </p:nvSpPr>
          <p:spPr bwMode="auto">
            <a:xfrm>
              <a:off x="6173787" y="6564420"/>
              <a:ext cx="457200" cy="457201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3,0</a:t>
              </a:r>
            </a:p>
          </p:txBody>
        </p:sp>
        <p:sp>
          <p:nvSpPr>
            <p:cNvPr id="11323" name="Rectangle 57"/>
            <p:cNvSpPr>
              <a:spLocks noChangeArrowheads="1"/>
            </p:cNvSpPr>
            <p:nvPr/>
          </p:nvSpPr>
          <p:spPr bwMode="auto">
            <a:xfrm>
              <a:off x="7088187" y="6564420"/>
              <a:ext cx="457200" cy="457201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3,2</a:t>
              </a:r>
            </a:p>
          </p:txBody>
        </p:sp>
        <p:sp>
          <p:nvSpPr>
            <p:cNvPr id="11324" name="Rectangle 58"/>
            <p:cNvSpPr>
              <a:spLocks noChangeArrowheads="1"/>
            </p:cNvSpPr>
            <p:nvPr/>
          </p:nvSpPr>
          <p:spPr bwMode="auto">
            <a:xfrm>
              <a:off x="7545387" y="6564420"/>
              <a:ext cx="457200" cy="457201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3,3</a:t>
              </a:r>
            </a:p>
          </p:txBody>
        </p:sp>
        <p:cxnSp>
          <p:nvCxnSpPr>
            <p:cNvPr id="3" name="Straight Arrow Connector 2"/>
            <p:cNvCxnSpPr/>
            <p:nvPr/>
          </p:nvCxnSpPr>
          <p:spPr>
            <a:xfrm>
              <a:off x="6005512" y="5186901"/>
              <a:ext cx="0" cy="18286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26" name="Rectangle 19"/>
            <p:cNvSpPr>
              <a:spLocks noChangeArrowheads="1"/>
            </p:cNvSpPr>
            <p:nvPr/>
          </p:nvSpPr>
          <p:spPr bwMode="auto">
            <a:xfrm>
              <a:off x="1219200" y="4440237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327" name="Rectangle 20"/>
            <p:cNvSpPr>
              <a:spLocks noChangeArrowheads="1"/>
            </p:cNvSpPr>
            <p:nvPr/>
          </p:nvSpPr>
          <p:spPr bwMode="auto">
            <a:xfrm>
              <a:off x="1676400" y="4440237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328" name="Rectangle 21"/>
            <p:cNvSpPr>
              <a:spLocks noChangeArrowheads="1"/>
            </p:cNvSpPr>
            <p:nvPr/>
          </p:nvSpPr>
          <p:spPr bwMode="auto">
            <a:xfrm>
              <a:off x="2133600" y="4440237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329" name="Rectangle 22"/>
            <p:cNvSpPr>
              <a:spLocks noChangeArrowheads="1"/>
            </p:cNvSpPr>
            <p:nvPr/>
          </p:nvSpPr>
          <p:spPr bwMode="auto">
            <a:xfrm>
              <a:off x="2590800" y="4440237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330" name="Rectangle 23"/>
            <p:cNvSpPr>
              <a:spLocks noChangeArrowheads="1"/>
            </p:cNvSpPr>
            <p:nvPr/>
          </p:nvSpPr>
          <p:spPr bwMode="auto">
            <a:xfrm>
              <a:off x="3048000" y="4440237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331" name="Rectangle 24"/>
            <p:cNvSpPr>
              <a:spLocks noChangeArrowheads="1"/>
            </p:cNvSpPr>
            <p:nvPr/>
          </p:nvSpPr>
          <p:spPr bwMode="auto">
            <a:xfrm>
              <a:off x="3505200" y="4440237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332" name="Rectangle 25"/>
            <p:cNvSpPr>
              <a:spLocks noChangeArrowheads="1"/>
            </p:cNvSpPr>
            <p:nvPr/>
          </p:nvSpPr>
          <p:spPr bwMode="auto">
            <a:xfrm>
              <a:off x="3962400" y="4440237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333" name="Rectangle 26"/>
            <p:cNvSpPr>
              <a:spLocks noChangeArrowheads="1"/>
            </p:cNvSpPr>
            <p:nvPr/>
          </p:nvSpPr>
          <p:spPr bwMode="auto">
            <a:xfrm>
              <a:off x="4419600" y="4440237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334" name="Rectangle 27"/>
            <p:cNvSpPr>
              <a:spLocks noChangeArrowheads="1"/>
            </p:cNvSpPr>
            <p:nvPr/>
          </p:nvSpPr>
          <p:spPr bwMode="auto">
            <a:xfrm>
              <a:off x="4876800" y="4440237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335" name="Rectangle 28"/>
            <p:cNvSpPr>
              <a:spLocks noChangeArrowheads="1"/>
            </p:cNvSpPr>
            <p:nvPr/>
          </p:nvSpPr>
          <p:spPr bwMode="auto">
            <a:xfrm>
              <a:off x="5334000" y="4440237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336" name="Rectangle 29"/>
            <p:cNvSpPr>
              <a:spLocks noChangeArrowheads="1"/>
            </p:cNvSpPr>
            <p:nvPr/>
          </p:nvSpPr>
          <p:spPr bwMode="auto">
            <a:xfrm>
              <a:off x="5791200" y="4440237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337" name="Rectangle 30"/>
            <p:cNvSpPr>
              <a:spLocks noChangeArrowheads="1"/>
            </p:cNvSpPr>
            <p:nvPr/>
          </p:nvSpPr>
          <p:spPr bwMode="auto">
            <a:xfrm>
              <a:off x="6248400" y="4440237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338" name="Rectangle 31"/>
            <p:cNvSpPr>
              <a:spLocks noChangeArrowheads="1"/>
            </p:cNvSpPr>
            <p:nvPr/>
          </p:nvSpPr>
          <p:spPr bwMode="auto">
            <a:xfrm>
              <a:off x="2133600" y="4440237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B</a:t>
              </a:r>
              <a:r>
                <a:rPr lang="en-US" sz="1600" baseline="-25000" dirty="0"/>
                <a:t>0,2</a:t>
              </a:r>
            </a:p>
          </p:txBody>
        </p:sp>
        <p:sp>
          <p:nvSpPr>
            <p:cNvPr id="11339" name="Rectangle 32"/>
            <p:cNvSpPr>
              <a:spLocks noChangeArrowheads="1"/>
            </p:cNvSpPr>
            <p:nvPr/>
          </p:nvSpPr>
          <p:spPr bwMode="auto">
            <a:xfrm>
              <a:off x="1676400" y="4440237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B</a:t>
              </a:r>
              <a:r>
                <a:rPr lang="en-US" sz="1600" baseline="-25000" dirty="0"/>
                <a:t>0,1</a:t>
              </a:r>
            </a:p>
          </p:txBody>
        </p:sp>
        <p:sp>
          <p:nvSpPr>
            <p:cNvPr id="11340" name="Rectangle 33"/>
            <p:cNvSpPr>
              <a:spLocks noChangeArrowheads="1"/>
            </p:cNvSpPr>
            <p:nvPr/>
          </p:nvSpPr>
          <p:spPr bwMode="auto">
            <a:xfrm>
              <a:off x="1219200" y="4440237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B</a:t>
              </a:r>
              <a:r>
                <a:rPr lang="en-US" sz="1600" baseline="-25000" dirty="0"/>
                <a:t>0,0</a:t>
              </a:r>
            </a:p>
          </p:txBody>
        </p:sp>
        <p:sp>
          <p:nvSpPr>
            <p:cNvPr id="11341" name="Rectangle 34"/>
            <p:cNvSpPr>
              <a:spLocks noChangeArrowheads="1"/>
            </p:cNvSpPr>
            <p:nvPr/>
          </p:nvSpPr>
          <p:spPr bwMode="auto">
            <a:xfrm>
              <a:off x="2590800" y="4440237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B</a:t>
              </a:r>
              <a:r>
                <a:rPr lang="en-US" sz="1600" baseline="-25000" dirty="0"/>
                <a:t>0,3</a:t>
              </a:r>
            </a:p>
          </p:txBody>
        </p:sp>
        <p:sp>
          <p:nvSpPr>
            <p:cNvPr id="11342" name="Rectangle 35"/>
            <p:cNvSpPr>
              <a:spLocks noChangeArrowheads="1"/>
            </p:cNvSpPr>
            <p:nvPr/>
          </p:nvSpPr>
          <p:spPr bwMode="auto">
            <a:xfrm>
              <a:off x="3505200" y="4440237"/>
              <a:ext cx="457200" cy="457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1,1</a:t>
              </a:r>
            </a:p>
          </p:txBody>
        </p:sp>
        <p:sp>
          <p:nvSpPr>
            <p:cNvPr id="11343" name="Rectangle 36"/>
            <p:cNvSpPr>
              <a:spLocks noChangeArrowheads="1"/>
            </p:cNvSpPr>
            <p:nvPr/>
          </p:nvSpPr>
          <p:spPr bwMode="auto">
            <a:xfrm>
              <a:off x="3048000" y="4440237"/>
              <a:ext cx="457200" cy="457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1,0</a:t>
              </a:r>
            </a:p>
          </p:txBody>
        </p:sp>
        <p:sp>
          <p:nvSpPr>
            <p:cNvPr id="11344" name="Rectangle 37"/>
            <p:cNvSpPr>
              <a:spLocks noChangeArrowheads="1"/>
            </p:cNvSpPr>
            <p:nvPr/>
          </p:nvSpPr>
          <p:spPr bwMode="auto">
            <a:xfrm>
              <a:off x="3962400" y="4440237"/>
              <a:ext cx="457200" cy="457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1,2</a:t>
              </a:r>
            </a:p>
          </p:txBody>
        </p:sp>
        <p:sp>
          <p:nvSpPr>
            <p:cNvPr id="11345" name="Rectangle 38"/>
            <p:cNvSpPr>
              <a:spLocks noChangeArrowheads="1"/>
            </p:cNvSpPr>
            <p:nvPr/>
          </p:nvSpPr>
          <p:spPr bwMode="auto">
            <a:xfrm>
              <a:off x="4419600" y="4440237"/>
              <a:ext cx="457200" cy="457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1,3</a:t>
              </a:r>
            </a:p>
          </p:txBody>
        </p:sp>
        <p:sp>
          <p:nvSpPr>
            <p:cNvPr id="11346" name="Rectangle 39"/>
            <p:cNvSpPr>
              <a:spLocks noChangeArrowheads="1"/>
            </p:cNvSpPr>
            <p:nvPr/>
          </p:nvSpPr>
          <p:spPr bwMode="auto">
            <a:xfrm>
              <a:off x="5334000" y="4440237"/>
              <a:ext cx="457200" cy="457200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2,1</a:t>
              </a:r>
            </a:p>
          </p:txBody>
        </p:sp>
        <p:sp>
          <p:nvSpPr>
            <p:cNvPr id="11347" name="Rectangle 40"/>
            <p:cNvSpPr>
              <a:spLocks noChangeArrowheads="1"/>
            </p:cNvSpPr>
            <p:nvPr/>
          </p:nvSpPr>
          <p:spPr bwMode="auto">
            <a:xfrm>
              <a:off x="4876800" y="4440237"/>
              <a:ext cx="457200" cy="457200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2,0</a:t>
              </a:r>
            </a:p>
          </p:txBody>
        </p:sp>
        <p:sp>
          <p:nvSpPr>
            <p:cNvPr id="11348" name="Rectangle 41"/>
            <p:cNvSpPr>
              <a:spLocks noChangeArrowheads="1"/>
            </p:cNvSpPr>
            <p:nvPr/>
          </p:nvSpPr>
          <p:spPr bwMode="auto">
            <a:xfrm>
              <a:off x="5791200" y="4440237"/>
              <a:ext cx="457200" cy="457200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2,2</a:t>
              </a:r>
            </a:p>
          </p:txBody>
        </p:sp>
        <p:sp>
          <p:nvSpPr>
            <p:cNvPr id="11349" name="Rectangle 42"/>
            <p:cNvSpPr>
              <a:spLocks noChangeArrowheads="1"/>
            </p:cNvSpPr>
            <p:nvPr/>
          </p:nvSpPr>
          <p:spPr bwMode="auto">
            <a:xfrm>
              <a:off x="6248400" y="4440237"/>
              <a:ext cx="457200" cy="457200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2,3</a:t>
              </a:r>
            </a:p>
          </p:txBody>
        </p:sp>
        <p:sp>
          <p:nvSpPr>
            <p:cNvPr id="11350" name="Rectangle 59"/>
            <p:cNvSpPr>
              <a:spLocks noChangeArrowheads="1"/>
            </p:cNvSpPr>
            <p:nvPr/>
          </p:nvSpPr>
          <p:spPr bwMode="auto">
            <a:xfrm>
              <a:off x="6705600" y="4440237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351" name="Rectangle 60"/>
            <p:cNvSpPr>
              <a:spLocks noChangeArrowheads="1"/>
            </p:cNvSpPr>
            <p:nvPr/>
          </p:nvSpPr>
          <p:spPr bwMode="auto">
            <a:xfrm>
              <a:off x="7162800" y="4440237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352" name="Rectangle 61"/>
            <p:cNvSpPr>
              <a:spLocks noChangeArrowheads="1"/>
            </p:cNvSpPr>
            <p:nvPr/>
          </p:nvSpPr>
          <p:spPr bwMode="auto">
            <a:xfrm>
              <a:off x="7620000" y="4440237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353" name="Rectangle 62"/>
            <p:cNvSpPr>
              <a:spLocks noChangeArrowheads="1"/>
            </p:cNvSpPr>
            <p:nvPr/>
          </p:nvSpPr>
          <p:spPr bwMode="auto">
            <a:xfrm>
              <a:off x="8077200" y="4440237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354" name="Rectangle 63"/>
            <p:cNvSpPr>
              <a:spLocks noChangeArrowheads="1"/>
            </p:cNvSpPr>
            <p:nvPr/>
          </p:nvSpPr>
          <p:spPr bwMode="auto">
            <a:xfrm>
              <a:off x="6705600" y="4440237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355" name="Rectangle 64"/>
            <p:cNvSpPr>
              <a:spLocks noChangeArrowheads="1"/>
            </p:cNvSpPr>
            <p:nvPr/>
          </p:nvSpPr>
          <p:spPr bwMode="auto">
            <a:xfrm>
              <a:off x="7162800" y="4440237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356" name="Rectangle 65"/>
            <p:cNvSpPr>
              <a:spLocks noChangeArrowheads="1"/>
            </p:cNvSpPr>
            <p:nvPr/>
          </p:nvSpPr>
          <p:spPr bwMode="auto">
            <a:xfrm>
              <a:off x="7620000" y="4440237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357" name="Rectangle 66"/>
            <p:cNvSpPr>
              <a:spLocks noChangeArrowheads="1"/>
            </p:cNvSpPr>
            <p:nvPr/>
          </p:nvSpPr>
          <p:spPr bwMode="auto">
            <a:xfrm>
              <a:off x="8077200" y="4440237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358" name="Rectangle 67"/>
            <p:cNvSpPr>
              <a:spLocks noChangeArrowheads="1"/>
            </p:cNvSpPr>
            <p:nvPr/>
          </p:nvSpPr>
          <p:spPr bwMode="auto">
            <a:xfrm>
              <a:off x="7162800" y="4440237"/>
              <a:ext cx="457200" cy="4572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3,1</a:t>
              </a:r>
            </a:p>
          </p:txBody>
        </p:sp>
        <p:sp>
          <p:nvSpPr>
            <p:cNvPr id="11359" name="Rectangle 68"/>
            <p:cNvSpPr>
              <a:spLocks noChangeArrowheads="1"/>
            </p:cNvSpPr>
            <p:nvPr/>
          </p:nvSpPr>
          <p:spPr bwMode="auto">
            <a:xfrm>
              <a:off x="6705600" y="4440237"/>
              <a:ext cx="457200" cy="4572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3,0</a:t>
              </a:r>
            </a:p>
          </p:txBody>
        </p:sp>
        <p:sp>
          <p:nvSpPr>
            <p:cNvPr id="11360" name="Rectangle 69"/>
            <p:cNvSpPr>
              <a:spLocks noChangeArrowheads="1"/>
            </p:cNvSpPr>
            <p:nvPr/>
          </p:nvSpPr>
          <p:spPr bwMode="auto">
            <a:xfrm>
              <a:off x="7620000" y="4440237"/>
              <a:ext cx="457200" cy="4572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3,2</a:t>
              </a:r>
            </a:p>
          </p:txBody>
        </p:sp>
        <p:sp>
          <p:nvSpPr>
            <p:cNvPr id="11361" name="Rectangle 70"/>
            <p:cNvSpPr>
              <a:spLocks noChangeArrowheads="1"/>
            </p:cNvSpPr>
            <p:nvPr/>
          </p:nvSpPr>
          <p:spPr bwMode="auto">
            <a:xfrm>
              <a:off x="8077200" y="4440237"/>
              <a:ext cx="457200" cy="4572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</a:t>
              </a:r>
              <a:r>
                <a:rPr lang="en-US" sz="1600" baseline="-25000" dirty="0">
                  <a:solidFill>
                    <a:schemeClr val="bg1"/>
                  </a:solidFill>
                </a:rPr>
                <a:t>3,3</a:t>
              </a:r>
            </a:p>
          </p:txBody>
        </p:sp>
        <p:sp>
          <p:nvSpPr>
            <p:cNvPr id="11362" name="Line 74"/>
            <p:cNvSpPr>
              <a:spLocks noChangeShapeType="1"/>
            </p:cNvSpPr>
            <p:nvPr/>
          </p:nvSpPr>
          <p:spPr bwMode="auto">
            <a:xfrm>
              <a:off x="3657600" y="4973637"/>
              <a:ext cx="198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92235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350">
        <p:fade/>
      </p:transition>
    </mc:Choice>
    <mc:Fallback xmlns="">
      <p:transition spd="med" advTm="4435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3722" y="1182716"/>
            <a:ext cx="11084560" cy="67159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A Accesses are Not Coalesced</a:t>
            </a:r>
          </a:p>
        </p:txBody>
      </p:sp>
      <p:grpSp>
        <p:nvGrpSpPr>
          <p:cNvPr id="12291" name="Group 1"/>
          <p:cNvGrpSpPr>
            <a:grpSpLocks/>
          </p:cNvGrpSpPr>
          <p:nvPr/>
        </p:nvGrpSpPr>
        <p:grpSpPr bwMode="auto">
          <a:xfrm>
            <a:off x="2133600" y="2342028"/>
            <a:ext cx="7807644" cy="3610808"/>
            <a:chOff x="838200" y="1752600"/>
            <a:chExt cx="7807642" cy="4814411"/>
          </a:xfrm>
        </p:grpSpPr>
        <p:sp>
          <p:nvSpPr>
            <p:cNvPr id="12294" name="Text Box 73"/>
            <p:cNvSpPr txBox="1">
              <a:spLocks noChangeArrowheads="1"/>
            </p:cNvSpPr>
            <p:nvPr/>
          </p:nvSpPr>
          <p:spPr bwMode="auto">
            <a:xfrm>
              <a:off x="838200" y="3288024"/>
              <a:ext cx="385042" cy="451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2295" name="Text Box 74"/>
            <p:cNvSpPr txBox="1">
              <a:spLocks noChangeArrowheads="1"/>
            </p:cNvSpPr>
            <p:nvPr/>
          </p:nvSpPr>
          <p:spPr bwMode="auto">
            <a:xfrm>
              <a:off x="2743200" y="3288024"/>
              <a:ext cx="385042" cy="45140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296" name="Text Box 75"/>
            <p:cNvSpPr txBox="1">
              <a:spLocks noChangeArrowheads="1"/>
            </p:cNvSpPr>
            <p:nvPr/>
          </p:nvSpPr>
          <p:spPr bwMode="auto">
            <a:xfrm>
              <a:off x="4419599" y="3288024"/>
              <a:ext cx="385042" cy="451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297" name="Text Box 76"/>
            <p:cNvSpPr txBox="1">
              <a:spLocks noChangeArrowheads="1"/>
            </p:cNvSpPr>
            <p:nvPr/>
          </p:nvSpPr>
          <p:spPr bwMode="auto">
            <a:xfrm>
              <a:off x="6324600" y="3288024"/>
              <a:ext cx="385042" cy="451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298" name="Text Box 78"/>
            <p:cNvSpPr txBox="1">
              <a:spLocks noChangeArrowheads="1"/>
            </p:cNvSpPr>
            <p:nvPr/>
          </p:nvSpPr>
          <p:spPr bwMode="auto">
            <a:xfrm>
              <a:off x="1600200" y="3047999"/>
              <a:ext cx="1598515" cy="451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Load iteration 0</a:t>
              </a:r>
            </a:p>
          </p:txBody>
        </p:sp>
        <p:sp>
          <p:nvSpPr>
            <p:cNvPr id="12299" name="Text Box 79"/>
            <p:cNvSpPr txBox="1">
              <a:spLocks noChangeArrowheads="1"/>
            </p:cNvSpPr>
            <p:nvPr/>
          </p:nvSpPr>
          <p:spPr bwMode="auto">
            <a:xfrm>
              <a:off x="1371600" y="2367544"/>
              <a:ext cx="385042" cy="451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2300" name="Text Box 80"/>
            <p:cNvSpPr txBox="1">
              <a:spLocks noChangeArrowheads="1"/>
            </p:cNvSpPr>
            <p:nvPr/>
          </p:nvSpPr>
          <p:spPr bwMode="auto">
            <a:xfrm>
              <a:off x="3200400" y="2367544"/>
              <a:ext cx="385042" cy="451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301" name="Text Box 81"/>
            <p:cNvSpPr txBox="1">
              <a:spLocks noChangeArrowheads="1"/>
            </p:cNvSpPr>
            <p:nvPr/>
          </p:nvSpPr>
          <p:spPr bwMode="auto">
            <a:xfrm>
              <a:off x="4876801" y="2367544"/>
              <a:ext cx="385042" cy="451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302" name="Text Box 82"/>
            <p:cNvSpPr txBox="1">
              <a:spLocks noChangeArrowheads="1"/>
            </p:cNvSpPr>
            <p:nvPr/>
          </p:nvSpPr>
          <p:spPr bwMode="auto">
            <a:xfrm>
              <a:off x="6857999" y="2367544"/>
              <a:ext cx="385042" cy="451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303" name="Text Box 83"/>
            <p:cNvSpPr txBox="1">
              <a:spLocks noChangeArrowheads="1"/>
            </p:cNvSpPr>
            <p:nvPr/>
          </p:nvSpPr>
          <p:spPr bwMode="auto">
            <a:xfrm>
              <a:off x="2819400" y="2057400"/>
              <a:ext cx="1598515" cy="451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Load iteration 1</a:t>
              </a:r>
            </a:p>
          </p:txBody>
        </p:sp>
        <p:sp>
          <p:nvSpPr>
            <p:cNvPr id="12304" name="Text Box 84"/>
            <p:cNvSpPr txBox="1">
              <a:spLocks noChangeArrowheads="1"/>
            </p:cNvSpPr>
            <p:nvPr/>
          </p:nvSpPr>
          <p:spPr bwMode="auto">
            <a:xfrm>
              <a:off x="4594245" y="5001815"/>
              <a:ext cx="1524000" cy="110799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Access direction in kernel code</a:t>
              </a:r>
            </a:p>
          </p:txBody>
        </p:sp>
        <p:sp>
          <p:nvSpPr>
            <p:cNvPr id="12305" name="Line 85"/>
            <p:cNvSpPr>
              <a:spLocks noChangeShapeType="1"/>
            </p:cNvSpPr>
            <p:nvPr/>
          </p:nvSpPr>
          <p:spPr bwMode="auto">
            <a:xfrm flipV="1">
              <a:off x="1066800" y="3733800"/>
              <a:ext cx="0" cy="43156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306" name="Line 86"/>
            <p:cNvSpPr>
              <a:spLocks noChangeShapeType="1"/>
            </p:cNvSpPr>
            <p:nvPr/>
          </p:nvSpPr>
          <p:spPr bwMode="auto">
            <a:xfrm flipV="1">
              <a:off x="1524000" y="2819400"/>
              <a:ext cx="0" cy="134596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307" name="Line 87"/>
            <p:cNvSpPr>
              <a:spLocks noChangeShapeType="1"/>
            </p:cNvSpPr>
            <p:nvPr/>
          </p:nvSpPr>
          <p:spPr bwMode="auto">
            <a:xfrm flipV="1">
              <a:off x="5105400" y="2819400"/>
              <a:ext cx="0" cy="134596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308" name="Line 88"/>
            <p:cNvSpPr>
              <a:spLocks noChangeShapeType="1"/>
            </p:cNvSpPr>
            <p:nvPr/>
          </p:nvSpPr>
          <p:spPr bwMode="auto">
            <a:xfrm flipV="1">
              <a:off x="6553200" y="3733800"/>
              <a:ext cx="0" cy="43156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309" name="Line 89"/>
            <p:cNvSpPr>
              <a:spLocks noChangeShapeType="1"/>
            </p:cNvSpPr>
            <p:nvPr/>
          </p:nvSpPr>
          <p:spPr bwMode="auto">
            <a:xfrm flipV="1">
              <a:off x="2971800" y="3733800"/>
              <a:ext cx="0" cy="43156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310" name="Line 90"/>
            <p:cNvSpPr>
              <a:spLocks noChangeShapeType="1"/>
            </p:cNvSpPr>
            <p:nvPr/>
          </p:nvSpPr>
          <p:spPr bwMode="auto">
            <a:xfrm flipV="1">
              <a:off x="3418569" y="2819400"/>
              <a:ext cx="10431" cy="134596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311" name="Line 91"/>
            <p:cNvSpPr>
              <a:spLocks noChangeShapeType="1"/>
            </p:cNvSpPr>
            <p:nvPr/>
          </p:nvSpPr>
          <p:spPr bwMode="auto">
            <a:xfrm flipV="1">
              <a:off x="7010400" y="2819400"/>
              <a:ext cx="0" cy="134596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312" name="Line 92"/>
            <p:cNvSpPr>
              <a:spLocks noChangeShapeType="1"/>
            </p:cNvSpPr>
            <p:nvPr/>
          </p:nvSpPr>
          <p:spPr bwMode="auto">
            <a:xfrm flipV="1">
              <a:off x="4648200" y="3733800"/>
              <a:ext cx="0" cy="43156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313" name="Rectangle 93"/>
            <p:cNvSpPr>
              <a:spLocks noChangeArrowheads="1"/>
            </p:cNvSpPr>
            <p:nvPr/>
          </p:nvSpPr>
          <p:spPr bwMode="auto">
            <a:xfrm>
              <a:off x="838200" y="2971800"/>
              <a:ext cx="65532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2314" name="Rectangle 94"/>
            <p:cNvSpPr>
              <a:spLocks noChangeArrowheads="1"/>
            </p:cNvSpPr>
            <p:nvPr/>
          </p:nvSpPr>
          <p:spPr bwMode="auto">
            <a:xfrm>
              <a:off x="1371600" y="2057400"/>
              <a:ext cx="64008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2315" name="Text Box 95"/>
            <p:cNvSpPr txBox="1">
              <a:spLocks noChangeArrowheads="1"/>
            </p:cNvSpPr>
            <p:nvPr/>
          </p:nvSpPr>
          <p:spPr bwMode="auto">
            <a:xfrm>
              <a:off x="8153399" y="1752600"/>
              <a:ext cx="492443" cy="61555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/>
                <a:t>…</a:t>
              </a:r>
            </a:p>
          </p:txBody>
        </p:sp>
        <p:sp>
          <p:nvSpPr>
            <p:cNvPr id="12319" name="Rectangle 4"/>
            <p:cNvSpPr>
              <a:spLocks noChangeArrowheads="1"/>
            </p:cNvSpPr>
            <p:nvPr/>
          </p:nvSpPr>
          <p:spPr bwMode="auto">
            <a:xfrm>
              <a:off x="7010400" y="4738211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0,2</a:t>
              </a:r>
            </a:p>
          </p:txBody>
        </p:sp>
        <p:sp>
          <p:nvSpPr>
            <p:cNvPr id="12321" name="Rectangle 6"/>
            <p:cNvSpPr>
              <a:spLocks noChangeArrowheads="1"/>
            </p:cNvSpPr>
            <p:nvPr/>
          </p:nvSpPr>
          <p:spPr bwMode="auto">
            <a:xfrm>
              <a:off x="6553200" y="5195411"/>
              <a:ext cx="457200" cy="457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1,1</a:t>
              </a:r>
            </a:p>
          </p:txBody>
        </p:sp>
        <p:sp>
          <p:nvSpPr>
            <p:cNvPr id="12322" name="Rectangle 7"/>
            <p:cNvSpPr>
              <a:spLocks noChangeArrowheads="1"/>
            </p:cNvSpPr>
            <p:nvPr/>
          </p:nvSpPr>
          <p:spPr bwMode="auto">
            <a:xfrm>
              <a:off x="6553200" y="4738211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0,1</a:t>
              </a:r>
            </a:p>
          </p:txBody>
        </p:sp>
        <p:sp>
          <p:nvSpPr>
            <p:cNvPr id="12323" name="Rectangle 8"/>
            <p:cNvSpPr>
              <a:spLocks noChangeArrowheads="1"/>
            </p:cNvSpPr>
            <p:nvPr/>
          </p:nvSpPr>
          <p:spPr bwMode="auto">
            <a:xfrm>
              <a:off x="6096000" y="4738211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0,0</a:t>
              </a:r>
            </a:p>
          </p:txBody>
        </p:sp>
        <p:sp>
          <p:nvSpPr>
            <p:cNvPr id="12324" name="Rectangle 9"/>
            <p:cNvSpPr>
              <a:spLocks noChangeArrowheads="1"/>
            </p:cNvSpPr>
            <p:nvPr/>
          </p:nvSpPr>
          <p:spPr bwMode="auto">
            <a:xfrm>
              <a:off x="6096000" y="5195411"/>
              <a:ext cx="457200" cy="457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1,0</a:t>
              </a:r>
            </a:p>
          </p:txBody>
        </p:sp>
        <p:sp>
          <p:nvSpPr>
            <p:cNvPr id="12326" name="Rectangle 11"/>
            <p:cNvSpPr>
              <a:spLocks noChangeArrowheads="1"/>
            </p:cNvSpPr>
            <p:nvPr/>
          </p:nvSpPr>
          <p:spPr bwMode="auto">
            <a:xfrm>
              <a:off x="7467600" y="4738211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0,3</a:t>
              </a:r>
            </a:p>
          </p:txBody>
        </p:sp>
        <p:sp>
          <p:nvSpPr>
            <p:cNvPr id="12329" name="Rectangle 14"/>
            <p:cNvSpPr>
              <a:spLocks noChangeArrowheads="1"/>
            </p:cNvSpPr>
            <p:nvPr/>
          </p:nvSpPr>
          <p:spPr bwMode="auto">
            <a:xfrm>
              <a:off x="7010400" y="5195411"/>
              <a:ext cx="457200" cy="457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1,2</a:t>
              </a:r>
            </a:p>
          </p:txBody>
        </p:sp>
        <p:sp>
          <p:nvSpPr>
            <p:cNvPr id="12332" name="Rectangle 17"/>
            <p:cNvSpPr>
              <a:spLocks noChangeArrowheads="1"/>
            </p:cNvSpPr>
            <p:nvPr/>
          </p:nvSpPr>
          <p:spPr bwMode="auto">
            <a:xfrm>
              <a:off x="7467600" y="5195411"/>
              <a:ext cx="457200" cy="457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1,3</a:t>
              </a:r>
            </a:p>
          </p:txBody>
        </p:sp>
        <p:sp>
          <p:nvSpPr>
            <p:cNvPr id="12337" name="Rectangle 47"/>
            <p:cNvSpPr>
              <a:spLocks noChangeArrowheads="1"/>
            </p:cNvSpPr>
            <p:nvPr/>
          </p:nvSpPr>
          <p:spPr bwMode="auto">
            <a:xfrm>
              <a:off x="6553200" y="5652611"/>
              <a:ext cx="457200" cy="457200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2,1</a:t>
              </a:r>
            </a:p>
          </p:txBody>
        </p:sp>
        <p:sp>
          <p:nvSpPr>
            <p:cNvPr id="12338" name="Rectangle 48"/>
            <p:cNvSpPr>
              <a:spLocks noChangeArrowheads="1"/>
            </p:cNvSpPr>
            <p:nvPr/>
          </p:nvSpPr>
          <p:spPr bwMode="auto">
            <a:xfrm>
              <a:off x="6096000" y="5652611"/>
              <a:ext cx="457200" cy="457200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2,0</a:t>
              </a:r>
            </a:p>
          </p:txBody>
        </p:sp>
        <p:sp>
          <p:nvSpPr>
            <p:cNvPr id="12339" name="Rectangle 49"/>
            <p:cNvSpPr>
              <a:spLocks noChangeArrowheads="1"/>
            </p:cNvSpPr>
            <p:nvPr/>
          </p:nvSpPr>
          <p:spPr bwMode="auto">
            <a:xfrm>
              <a:off x="7010400" y="5652611"/>
              <a:ext cx="457200" cy="457200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2,2</a:t>
              </a:r>
            </a:p>
          </p:txBody>
        </p:sp>
        <p:sp>
          <p:nvSpPr>
            <p:cNvPr id="12340" name="Rectangle 50"/>
            <p:cNvSpPr>
              <a:spLocks noChangeArrowheads="1"/>
            </p:cNvSpPr>
            <p:nvPr/>
          </p:nvSpPr>
          <p:spPr bwMode="auto">
            <a:xfrm>
              <a:off x="7467600" y="5652611"/>
              <a:ext cx="457200" cy="457200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2,3</a:t>
              </a:r>
            </a:p>
          </p:txBody>
        </p:sp>
        <p:sp>
          <p:nvSpPr>
            <p:cNvPr id="12345" name="Rectangle 55"/>
            <p:cNvSpPr>
              <a:spLocks noChangeArrowheads="1"/>
            </p:cNvSpPr>
            <p:nvPr/>
          </p:nvSpPr>
          <p:spPr bwMode="auto">
            <a:xfrm>
              <a:off x="6553200" y="6109811"/>
              <a:ext cx="457200" cy="4572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3,1</a:t>
              </a:r>
            </a:p>
          </p:txBody>
        </p:sp>
        <p:sp>
          <p:nvSpPr>
            <p:cNvPr id="12346" name="Rectangle 56"/>
            <p:cNvSpPr>
              <a:spLocks noChangeArrowheads="1"/>
            </p:cNvSpPr>
            <p:nvPr/>
          </p:nvSpPr>
          <p:spPr bwMode="auto">
            <a:xfrm>
              <a:off x="6096000" y="6109811"/>
              <a:ext cx="457200" cy="4572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3,0</a:t>
              </a:r>
            </a:p>
          </p:txBody>
        </p:sp>
        <p:sp>
          <p:nvSpPr>
            <p:cNvPr id="12347" name="Rectangle 57"/>
            <p:cNvSpPr>
              <a:spLocks noChangeArrowheads="1"/>
            </p:cNvSpPr>
            <p:nvPr/>
          </p:nvSpPr>
          <p:spPr bwMode="auto">
            <a:xfrm>
              <a:off x="7010400" y="6109811"/>
              <a:ext cx="457200" cy="4572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3,2</a:t>
              </a:r>
            </a:p>
          </p:txBody>
        </p:sp>
        <p:sp>
          <p:nvSpPr>
            <p:cNvPr id="12348" name="Rectangle 58"/>
            <p:cNvSpPr>
              <a:spLocks noChangeArrowheads="1"/>
            </p:cNvSpPr>
            <p:nvPr/>
          </p:nvSpPr>
          <p:spPr bwMode="auto">
            <a:xfrm>
              <a:off x="7467600" y="6109811"/>
              <a:ext cx="457200" cy="4572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3,3</a:t>
              </a:r>
            </a:p>
          </p:txBody>
        </p:sp>
        <p:cxnSp>
          <p:nvCxnSpPr>
            <p:cNvPr id="3" name="Straight Arrow Connector 2"/>
            <p:cNvCxnSpPr/>
            <p:nvPr/>
          </p:nvCxnSpPr>
          <p:spPr>
            <a:xfrm>
              <a:off x="4855938" y="4873346"/>
              <a:ext cx="124006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62" name="Rectangle 31"/>
            <p:cNvSpPr>
              <a:spLocks noChangeArrowheads="1"/>
            </p:cNvSpPr>
            <p:nvPr/>
          </p:nvSpPr>
          <p:spPr bwMode="auto">
            <a:xfrm>
              <a:off x="1752600" y="4165600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0,2</a:t>
              </a:r>
            </a:p>
          </p:txBody>
        </p:sp>
        <p:sp>
          <p:nvSpPr>
            <p:cNvPr id="12363" name="Rectangle 32"/>
            <p:cNvSpPr>
              <a:spLocks noChangeArrowheads="1"/>
            </p:cNvSpPr>
            <p:nvPr/>
          </p:nvSpPr>
          <p:spPr bwMode="auto">
            <a:xfrm>
              <a:off x="1295400" y="4165600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0,1</a:t>
              </a:r>
            </a:p>
          </p:txBody>
        </p:sp>
        <p:sp>
          <p:nvSpPr>
            <p:cNvPr id="12364" name="Rectangle 33"/>
            <p:cNvSpPr>
              <a:spLocks noChangeArrowheads="1"/>
            </p:cNvSpPr>
            <p:nvPr/>
          </p:nvSpPr>
          <p:spPr bwMode="auto">
            <a:xfrm>
              <a:off x="838200" y="4165600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0,0</a:t>
              </a:r>
            </a:p>
          </p:txBody>
        </p:sp>
        <p:sp>
          <p:nvSpPr>
            <p:cNvPr id="12365" name="Rectangle 34"/>
            <p:cNvSpPr>
              <a:spLocks noChangeArrowheads="1"/>
            </p:cNvSpPr>
            <p:nvPr/>
          </p:nvSpPr>
          <p:spPr bwMode="auto">
            <a:xfrm>
              <a:off x="2209800" y="4165600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0,3</a:t>
              </a:r>
            </a:p>
          </p:txBody>
        </p:sp>
        <p:sp>
          <p:nvSpPr>
            <p:cNvPr id="12366" name="Rectangle 35"/>
            <p:cNvSpPr>
              <a:spLocks noChangeArrowheads="1"/>
            </p:cNvSpPr>
            <p:nvPr/>
          </p:nvSpPr>
          <p:spPr bwMode="auto">
            <a:xfrm>
              <a:off x="3124200" y="4165600"/>
              <a:ext cx="457200" cy="457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1,1</a:t>
              </a:r>
            </a:p>
          </p:txBody>
        </p:sp>
        <p:sp>
          <p:nvSpPr>
            <p:cNvPr id="12367" name="Rectangle 36"/>
            <p:cNvSpPr>
              <a:spLocks noChangeArrowheads="1"/>
            </p:cNvSpPr>
            <p:nvPr/>
          </p:nvSpPr>
          <p:spPr bwMode="auto">
            <a:xfrm>
              <a:off x="2667000" y="4165600"/>
              <a:ext cx="457200" cy="457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1,0</a:t>
              </a:r>
            </a:p>
          </p:txBody>
        </p:sp>
        <p:sp>
          <p:nvSpPr>
            <p:cNvPr id="12368" name="Rectangle 37"/>
            <p:cNvSpPr>
              <a:spLocks noChangeArrowheads="1"/>
            </p:cNvSpPr>
            <p:nvPr/>
          </p:nvSpPr>
          <p:spPr bwMode="auto">
            <a:xfrm>
              <a:off x="3581400" y="4165600"/>
              <a:ext cx="457200" cy="457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1,2</a:t>
              </a:r>
            </a:p>
          </p:txBody>
        </p:sp>
        <p:sp>
          <p:nvSpPr>
            <p:cNvPr id="12369" name="Rectangle 38"/>
            <p:cNvSpPr>
              <a:spLocks noChangeArrowheads="1"/>
            </p:cNvSpPr>
            <p:nvPr/>
          </p:nvSpPr>
          <p:spPr bwMode="auto">
            <a:xfrm>
              <a:off x="4038600" y="4165600"/>
              <a:ext cx="457200" cy="457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1,3</a:t>
              </a:r>
            </a:p>
          </p:txBody>
        </p:sp>
        <p:sp>
          <p:nvSpPr>
            <p:cNvPr id="12370" name="Rectangle 39"/>
            <p:cNvSpPr>
              <a:spLocks noChangeArrowheads="1"/>
            </p:cNvSpPr>
            <p:nvPr/>
          </p:nvSpPr>
          <p:spPr bwMode="auto">
            <a:xfrm>
              <a:off x="4949547" y="4165600"/>
              <a:ext cx="457200" cy="457200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2,1</a:t>
              </a:r>
            </a:p>
          </p:txBody>
        </p:sp>
        <p:sp>
          <p:nvSpPr>
            <p:cNvPr id="12371" name="Rectangle 40"/>
            <p:cNvSpPr>
              <a:spLocks noChangeArrowheads="1"/>
            </p:cNvSpPr>
            <p:nvPr/>
          </p:nvSpPr>
          <p:spPr bwMode="auto">
            <a:xfrm>
              <a:off x="4492347" y="4165600"/>
              <a:ext cx="457200" cy="457200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2,0</a:t>
              </a:r>
            </a:p>
          </p:txBody>
        </p:sp>
        <p:sp>
          <p:nvSpPr>
            <p:cNvPr id="12372" name="Rectangle 41"/>
            <p:cNvSpPr>
              <a:spLocks noChangeArrowheads="1"/>
            </p:cNvSpPr>
            <p:nvPr/>
          </p:nvSpPr>
          <p:spPr bwMode="auto">
            <a:xfrm>
              <a:off x="5410200" y="4165600"/>
              <a:ext cx="457200" cy="457200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2,2</a:t>
              </a:r>
            </a:p>
          </p:txBody>
        </p:sp>
        <p:sp>
          <p:nvSpPr>
            <p:cNvPr id="12373" name="Rectangle 42"/>
            <p:cNvSpPr>
              <a:spLocks noChangeArrowheads="1"/>
            </p:cNvSpPr>
            <p:nvPr/>
          </p:nvSpPr>
          <p:spPr bwMode="auto">
            <a:xfrm>
              <a:off x="5867400" y="4165600"/>
              <a:ext cx="457200" cy="457200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2,3</a:t>
              </a:r>
            </a:p>
          </p:txBody>
        </p:sp>
        <p:sp>
          <p:nvSpPr>
            <p:cNvPr id="12382" name="Rectangle 67"/>
            <p:cNvSpPr>
              <a:spLocks noChangeArrowheads="1"/>
            </p:cNvSpPr>
            <p:nvPr/>
          </p:nvSpPr>
          <p:spPr bwMode="auto">
            <a:xfrm>
              <a:off x="6778347" y="4165600"/>
              <a:ext cx="457200" cy="4572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3,1</a:t>
              </a:r>
            </a:p>
          </p:txBody>
        </p:sp>
        <p:sp>
          <p:nvSpPr>
            <p:cNvPr id="12383" name="Rectangle 68"/>
            <p:cNvSpPr>
              <a:spLocks noChangeArrowheads="1"/>
            </p:cNvSpPr>
            <p:nvPr/>
          </p:nvSpPr>
          <p:spPr bwMode="auto">
            <a:xfrm>
              <a:off x="6321147" y="4165600"/>
              <a:ext cx="457200" cy="4572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3,0</a:t>
              </a:r>
            </a:p>
          </p:txBody>
        </p:sp>
        <p:sp>
          <p:nvSpPr>
            <p:cNvPr id="12384" name="Rectangle 69"/>
            <p:cNvSpPr>
              <a:spLocks noChangeArrowheads="1"/>
            </p:cNvSpPr>
            <p:nvPr/>
          </p:nvSpPr>
          <p:spPr bwMode="auto">
            <a:xfrm>
              <a:off x="7239000" y="4165600"/>
              <a:ext cx="457200" cy="4572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3,2</a:t>
              </a:r>
            </a:p>
          </p:txBody>
        </p:sp>
        <p:sp>
          <p:nvSpPr>
            <p:cNvPr id="12385" name="Rectangle 70"/>
            <p:cNvSpPr>
              <a:spLocks noChangeArrowheads="1"/>
            </p:cNvSpPr>
            <p:nvPr/>
          </p:nvSpPr>
          <p:spPr bwMode="auto">
            <a:xfrm>
              <a:off x="7696200" y="4165600"/>
              <a:ext cx="457200" cy="4572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3,3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660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3556">
        <p:fade/>
      </p:transition>
    </mc:Choice>
    <mc:Fallback xmlns="">
      <p:transition spd="med" advTm="113556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"/>
          <p:cNvSpPr>
            <a:spLocks noGrp="1" noChangeArrowheads="1"/>
          </p:cNvSpPr>
          <p:nvPr>
            <p:ph type="title"/>
          </p:nvPr>
        </p:nvSpPr>
        <p:spPr>
          <a:xfrm>
            <a:off x="553722" y="1328189"/>
            <a:ext cx="11084560" cy="67159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Loading an Input Tile</a:t>
            </a: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4070156" y="4799759"/>
            <a:ext cx="2468563" cy="1410144"/>
          </a:xfrm>
          <a:prstGeom prst="rect">
            <a:avLst/>
          </a:prstGeom>
          <a:solidFill>
            <a:srgbClr val="99FF66"/>
          </a:solidFill>
          <a:ln w="9360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Arial" pitchFamily="34" charset="0"/>
              <a:buNone/>
            </a:pPr>
            <a:r>
              <a:rPr lang="en-US" sz="1800" b="1" dirty="0">
                <a:latin typeface="Arial" pitchFamily="34" charset="0"/>
              </a:rPr>
              <a:t>A</a:t>
            </a: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6583168" y="2913809"/>
            <a:ext cx="1935163" cy="1851423"/>
          </a:xfrm>
          <a:prstGeom prst="rect">
            <a:avLst/>
          </a:prstGeom>
          <a:solidFill>
            <a:srgbClr val="99FF66"/>
          </a:solidFill>
          <a:ln w="9360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Arial" pitchFamily="34" charset="0"/>
              <a:buNone/>
            </a:pPr>
            <a:r>
              <a:rPr lang="en-US" sz="1800" b="1" dirty="0">
                <a:latin typeface="Arial" pitchFamily="34" charset="0"/>
              </a:rPr>
              <a:t>B</a:t>
            </a:r>
          </a:p>
        </p:txBody>
      </p:sp>
      <p:sp>
        <p:nvSpPr>
          <p:cNvPr id="32" name="Text Box 86"/>
          <p:cNvSpPr txBox="1">
            <a:spLocks noChangeArrowheads="1"/>
          </p:cNvSpPr>
          <p:nvPr/>
        </p:nvSpPr>
        <p:spPr bwMode="auto">
          <a:xfrm>
            <a:off x="7510966" y="2913808"/>
            <a:ext cx="814388" cy="660797"/>
          </a:xfrm>
          <a:prstGeom prst="rect">
            <a:avLst/>
          </a:prstGeom>
          <a:solidFill>
            <a:srgbClr val="00008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6583168" y="4799759"/>
            <a:ext cx="1935163" cy="1409700"/>
          </a:xfrm>
          <a:prstGeom prst="rect">
            <a:avLst/>
          </a:prstGeom>
          <a:solidFill>
            <a:srgbClr val="99FF66"/>
          </a:solidFill>
          <a:ln w="9360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Arial" pitchFamily="34" charset="0"/>
              <a:buNone/>
            </a:pPr>
            <a:r>
              <a:rPr lang="en-US" sz="1800" b="1" dirty="0">
                <a:latin typeface="Arial" pitchFamily="34" charset="0"/>
              </a:rPr>
              <a:t>C</a:t>
            </a:r>
          </a:p>
        </p:txBody>
      </p: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7489960" y="5452857"/>
            <a:ext cx="823913" cy="616744"/>
          </a:xfrm>
          <a:prstGeom prst="rect">
            <a:avLst/>
          </a:prstGeom>
          <a:solidFill>
            <a:srgbClr val="FFCC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16392" name="Line 6"/>
          <p:cNvSpPr>
            <a:spLocks noChangeShapeType="1"/>
          </p:cNvSpPr>
          <p:nvPr/>
        </p:nvSpPr>
        <p:spPr bwMode="auto">
          <a:xfrm>
            <a:off x="8010330" y="4765231"/>
            <a:ext cx="1588" cy="1063229"/>
          </a:xfrm>
          <a:prstGeom prst="line">
            <a:avLst/>
          </a:prstGeom>
          <a:noFill/>
          <a:ln w="9360">
            <a:solidFill>
              <a:schemeClr val="bg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6393" name="Line 7"/>
          <p:cNvSpPr>
            <a:spLocks noChangeShapeType="1"/>
          </p:cNvSpPr>
          <p:nvPr/>
        </p:nvSpPr>
        <p:spPr bwMode="auto">
          <a:xfrm>
            <a:off x="7954769" y="4742610"/>
            <a:ext cx="1587" cy="1063228"/>
          </a:xfrm>
          <a:prstGeom prst="line">
            <a:avLst/>
          </a:prstGeom>
          <a:noFill/>
          <a:ln w="9360">
            <a:solidFill>
              <a:schemeClr val="bg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6394" name="Line 8"/>
          <p:cNvSpPr>
            <a:spLocks noChangeShapeType="1"/>
          </p:cNvSpPr>
          <p:nvPr/>
        </p:nvSpPr>
        <p:spPr bwMode="auto">
          <a:xfrm flipH="1">
            <a:off x="6540591" y="6074266"/>
            <a:ext cx="1977739" cy="1191"/>
          </a:xfrm>
          <a:prstGeom prst="line">
            <a:avLst/>
          </a:prstGeom>
          <a:noFill/>
          <a:ln w="6480">
            <a:solidFill>
              <a:schemeClr val="bg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6396" name="Text Box 10"/>
          <p:cNvSpPr txBox="1">
            <a:spLocks noChangeArrowheads="1"/>
          </p:cNvSpPr>
          <p:nvPr/>
        </p:nvSpPr>
        <p:spPr bwMode="auto">
          <a:xfrm>
            <a:off x="7954768" y="5828461"/>
            <a:ext cx="55563" cy="40481"/>
          </a:xfrm>
          <a:prstGeom prst="rect">
            <a:avLst/>
          </a:prstGeom>
          <a:solidFill>
            <a:srgbClr val="FF6600"/>
          </a:solidFill>
          <a:ln w="9360">
            <a:solidFill>
              <a:schemeClr val="bg1"/>
            </a:solidFill>
            <a:miter lim="800000"/>
            <a:headEnd/>
            <a:tailEnd/>
          </a:ln>
        </p:spPr>
        <p:txBody>
          <a:bodyPr lIns="0" tIns="91440" rIns="0" bIns="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endParaRPr lang="en-US" sz="1200"/>
          </a:p>
          <a:p>
            <a:pPr eaLnBrk="1" hangingPunct="1"/>
            <a:endParaRPr lang="en-US" sz="1200"/>
          </a:p>
          <a:p>
            <a:pPr eaLnBrk="1" hangingPunct="1"/>
            <a:endParaRPr lang="en-US" sz="1200"/>
          </a:p>
        </p:txBody>
      </p:sp>
      <p:sp>
        <p:nvSpPr>
          <p:cNvPr id="16397" name="Line 11"/>
          <p:cNvSpPr>
            <a:spLocks noChangeShapeType="1"/>
          </p:cNvSpPr>
          <p:nvPr/>
        </p:nvSpPr>
        <p:spPr bwMode="auto">
          <a:xfrm>
            <a:off x="6527605" y="5828459"/>
            <a:ext cx="1417639" cy="1191"/>
          </a:xfrm>
          <a:prstGeom prst="line">
            <a:avLst/>
          </a:prstGeom>
          <a:noFill/>
          <a:ln w="9360">
            <a:solidFill>
              <a:schemeClr val="bg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6398" name="Line 12"/>
          <p:cNvSpPr>
            <a:spLocks noChangeShapeType="1"/>
          </p:cNvSpPr>
          <p:nvPr/>
        </p:nvSpPr>
        <p:spPr bwMode="auto">
          <a:xfrm>
            <a:off x="6527605" y="5868941"/>
            <a:ext cx="1417639" cy="1191"/>
          </a:xfrm>
          <a:prstGeom prst="line">
            <a:avLst/>
          </a:prstGeom>
          <a:noFill/>
          <a:ln w="9360">
            <a:solidFill>
              <a:schemeClr val="bg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6399" name="Line 13"/>
          <p:cNvSpPr>
            <a:spLocks noChangeShapeType="1"/>
          </p:cNvSpPr>
          <p:nvPr/>
        </p:nvSpPr>
        <p:spPr bwMode="auto">
          <a:xfrm flipH="1" flipV="1">
            <a:off x="8349164" y="2918815"/>
            <a:ext cx="7939" cy="1853804"/>
          </a:xfrm>
          <a:prstGeom prst="line">
            <a:avLst/>
          </a:prstGeom>
          <a:noFill/>
          <a:ln w="6480">
            <a:solidFill>
              <a:schemeClr val="bg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6400" name="Line 14"/>
          <p:cNvSpPr>
            <a:spLocks noChangeShapeType="1"/>
          </p:cNvSpPr>
          <p:nvPr/>
        </p:nvSpPr>
        <p:spPr bwMode="auto">
          <a:xfrm flipH="1" flipV="1">
            <a:off x="8341227" y="4799759"/>
            <a:ext cx="7939" cy="1409700"/>
          </a:xfrm>
          <a:prstGeom prst="line">
            <a:avLst/>
          </a:prstGeom>
          <a:noFill/>
          <a:ln w="6480">
            <a:solidFill>
              <a:schemeClr val="bg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6401" name="Line 15"/>
          <p:cNvSpPr>
            <a:spLocks noChangeShapeType="1"/>
          </p:cNvSpPr>
          <p:nvPr/>
        </p:nvSpPr>
        <p:spPr bwMode="auto">
          <a:xfrm flipH="1">
            <a:off x="4068569" y="6101405"/>
            <a:ext cx="2471737" cy="1191"/>
          </a:xfrm>
          <a:prstGeom prst="line">
            <a:avLst/>
          </a:prstGeom>
          <a:noFill/>
          <a:ln w="6480">
            <a:solidFill>
              <a:schemeClr val="bg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6403" name="Text Box 17"/>
          <p:cNvSpPr txBox="1">
            <a:spLocks noChangeArrowheads="1"/>
          </p:cNvSpPr>
          <p:nvPr/>
        </p:nvSpPr>
        <p:spPr bwMode="auto">
          <a:xfrm rot="-5400000">
            <a:off x="8555146" y="5650864"/>
            <a:ext cx="429605" cy="1384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algn="ctr" eaLnBrk="1" hangingPunct="1">
              <a:buClr>
                <a:srgbClr val="FFFFFF"/>
              </a:buClr>
            </a:pPr>
            <a:r>
              <a:rPr lang="en-US" sz="900" b="1"/>
              <a:t>WIDTH</a:t>
            </a:r>
          </a:p>
        </p:txBody>
      </p:sp>
      <p:sp>
        <p:nvSpPr>
          <p:cNvPr id="16407" name="Line 21"/>
          <p:cNvSpPr>
            <a:spLocks noChangeShapeType="1"/>
          </p:cNvSpPr>
          <p:nvPr/>
        </p:nvSpPr>
        <p:spPr bwMode="auto">
          <a:xfrm>
            <a:off x="5892875" y="4833294"/>
            <a:ext cx="1588" cy="971551"/>
          </a:xfrm>
          <a:prstGeom prst="line">
            <a:avLst/>
          </a:prstGeom>
          <a:noFill/>
          <a:ln w="9360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6408" name="Text Box 22"/>
          <p:cNvSpPr txBox="1">
            <a:spLocks noChangeArrowheads="1"/>
          </p:cNvSpPr>
          <p:nvPr/>
        </p:nvSpPr>
        <p:spPr bwMode="auto">
          <a:xfrm>
            <a:off x="5137867" y="4928382"/>
            <a:ext cx="811738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>
              <a:buFont typeface="Palatino" pitchFamily="18" charset="0"/>
              <a:buNone/>
            </a:pPr>
            <a:r>
              <a:rPr lang="en-US" dirty="0"/>
              <a:t>Row</a:t>
            </a:r>
          </a:p>
        </p:txBody>
      </p:sp>
      <p:sp>
        <p:nvSpPr>
          <p:cNvPr id="16414" name="Text Box 28"/>
          <p:cNvSpPr txBox="1">
            <a:spLocks noChangeArrowheads="1"/>
          </p:cNvSpPr>
          <p:nvPr/>
        </p:nvSpPr>
        <p:spPr bwMode="auto">
          <a:xfrm>
            <a:off x="6845874" y="3197161"/>
            <a:ext cx="657850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>
              <a:buFont typeface="Palatino" pitchFamily="18" charset="0"/>
              <a:buNone/>
            </a:pPr>
            <a:r>
              <a:rPr lang="en-US" dirty="0"/>
              <a:t>Col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17111" y="6143287"/>
            <a:ext cx="30649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n</a:t>
            </a:r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 flipH="1" flipV="1">
            <a:off x="6383143" y="4772620"/>
            <a:ext cx="33204" cy="1437283"/>
          </a:xfrm>
          <a:prstGeom prst="line">
            <a:avLst/>
          </a:prstGeom>
          <a:noFill/>
          <a:ln w="6480">
            <a:solidFill>
              <a:schemeClr val="bg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6016835" y="5274223"/>
            <a:ext cx="36901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m</a:t>
            </a: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7517425" y="3569250"/>
            <a:ext cx="814388" cy="660797"/>
          </a:xfrm>
          <a:prstGeom prst="rect">
            <a:avLst/>
          </a:prstGeom>
          <a:solidFill>
            <a:srgbClr val="FF66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54416" y="3606441"/>
            <a:ext cx="30649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50908" y="4160849"/>
            <a:ext cx="28886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k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83006" y="6154099"/>
            <a:ext cx="28886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k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63407" y="5151559"/>
            <a:ext cx="36901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m</a:t>
            </a:r>
          </a:p>
        </p:txBody>
      </p:sp>
      <p:sp>
        <p:nvSpPr>
          <p:cNvPr id="38" name="TextBox 2"/>
          <p:cNvSpPr txBox="1">
            <a:spLocks noChangeArrowheads="1"/>
          </p:cNvSpPr>
          <p:nvPr/>
        </p:nvSpPr>
        <p:spPr bwMode="auto">
          <a:xfrm>
            <a:off x="3688643" y="3560305"/>
            <a:ext cx="247535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tx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threadIdx.x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threadIdx.y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Accessing tile 0 2D indexing:</a:t>
            </a:r>
          </a:p>
          <a:p>
            <a:pPr eaLnBrk="1" hangingPunct="1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A[Row][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tx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eaLnBrk="1" hangingPunct="1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B[ty][Col]</a:t>
            </a:r>
          </a:p>
        </p:txBody>
      </p:sp>
      <p:sp>
        <p:nvSpPr>
          <p:cNvPr id="33" name="Line 15"/>
          <p:cNvSpPr>
            <a:spLocks noChangeShapeType="1"/>
          </p:cNvSpPr>
          <p:nvPr/>
        </p:nvSpPr>
        <p:spPr bwMode="auto">
          <a:xfrm flipH="1" flipV="1">
            <a:off x="6581581" y="4530181"/>
            <a:ext cx="1936751" cy="3776"/>
          </a:xfrm>
          <a:prstGeom prst="line">
            <a:avLst/>
          </a:prstGeom>
          <a:noFill/>
          <a:ln w="6480">
            <a:solidFill>
              <a:schemeClr val="bg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6391" name="Text Box 5"/>
          <p:cNvSpPr txBox="1">
            <a:spLocks noChangeArrowheads="1"/>
          </p:cNvSpPr>
          <p:nvPr/>
        </p:nvSpPr>
        <p:spPr bwMode="auto">
          <a:xfrm>
            <a:off x="7954770" y="2913809"/>
            <a:ext cx="53975" cy="1851423"/>
          </a:xfrm>
          <a:prstGeom prst="rect">
            <a:avLst/>
          </a:prstGeom>
          <a:solidFill>
            <a:srgbClr val="FFFF00"/>
          </a:solidFill>
          <a:ln w="936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0" name="Text Box 85"/>
          <p:cNvSpPr txBox="1">
            <a:spLocks noChangeArrowheads="1"/>
          </p:cNvSpPr>
          <p:nvPr/>
        </p:nvSpPr>
        <p:spPr bwMode="auto">
          <a:xfrm>
            <a:off x="4050852" y="5480558"/>
            <a:ext cx="820739" cy="596503"/>
          </a:xfrm>
          <a:prstGeom prst="rect">
            <a:avLst/>
          </a:prstGeom>
          <a:solidFill>
            <a:srgbClr val="00008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4864603" y="5494385"/>
            <a:ext cx="820739" cy="596503"/>
          </a:xfrm>
          <a:prstGeom prst="rect">
            <a:avLst/>
          </a:prstGeom>
          <a:solidFill>
            <a:srgbClr val="FF66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6395" name="Text Box 9"/>
          <p:cNvSpPr txBox="1">
            <a:spLocks noChangeArrowheads="1"/>
          </p:cNvSpPr>
          <p:nvPr/>
        </p:nvSpPr>
        <p:spPr bwMode="auto">
          <a:xfrm>
            <a:off x="4070156" y="5828459"/>
            <a:ext cx="2468563" cy="41672"/>
          </a:xfrm>
          <a:prstGeom prst="rect">
            <a:avLst/>
          </a:prstGeom>
          <a:solidFill>
            <a:srgbClr val="FFFF00"/>
          </a:solidFill>
          <a:ln w="936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6413" name="Line 27"/>
          <p:cNvSpPr>
            <a:spLocks noChangeShapeType="1"/>
          </p:cNvSpPr>
          <p:nvPr/>
        </p:nvSpPr>
        <p:spPr bwMode="auto">
          <a:xfrm>
            <a:off x="6537129" y="3679382"/>
            <a:ext cx="1447800" cy="1191"/>
          </a:xfrm>
          <a:prstGeom prst="line">
            <a:avLst/>
          </a:prstGeom>
          <a:noFill/>
          <a:ln w="9360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2" name="Rectangle 3"/>
          <p:cNvSpPr>
            <a:spLocks noChangeArrowheads="1"/>
          </p:cNvSpPr>
          <p:nvPr/>
        </p:nvSpPr>
        <p:spPr bwMode="auto">
          <a:xfrm>
            <a:off x="7918160" y="3321981"/>
            <a:ext cx="92075" cy="69355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4" name="TextBox 3"/>
          <p:cNvSpPr txBox="1"/>
          <p:nvPr/>
        </p:nvSpPr>
        <p:spPr>
          <a:xfrm>
            <a:off x="3206491" y="2618508"/>
            <a:ext cx="2902269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Have each thread load an A element </a:t>
            </a:r>
          </a:p>
          <a:p>
            <a:r>
              <a:rPr lang="en-US" sz="1400" dirty="0"/>
              <a:t>and a B element at the same relative </a:t>
            </a:r>
          </a:p>
          <a:p>
            <a:r>
              <a:rPr lang="en-US" sz="1400" dirty="0"/>
              <a:t>position as its C element.</a:t>
            </a:r>
          </a:p>
        </p:txBody>
      </p:sp>
      <p:sp>
        <p:nvSpPr>
          <p:cNvPr id="44" name="Rectangle 3"/>
          <p:cNvSpPr>
            <a:spLocks noChangeArrowheads="1"/>
          </p:cNvSpPr>
          <p:nvPr/>
        </p:nvSpPr>
        <p:spPr bwMode="auto">
          <a:xfrm>
            <a:off x="4578861" y="5814021"/>
            <a:ext cx="92075" cy="69355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06884568"/>
      </p:ext>
    </p:extLst>
  </p:cSld>
  <p:clrMapOvr>
    <a:masterClrMapping/>
  </p:clrMapOvr>
  <p:transition spd="med" advTm="115855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2" y="1376681"/>
            <a:ext cx="11084560" cy="640816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accent4"/>
                </a:solidFill>
              </a:rPr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672" y="2070102"/>
            <a:ext cx="11054080" cy="53652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To learn to analyze the performance impact of control divergence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Boundary condition checking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Control divergence is data-dependent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95200" y="6756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2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962">
        <p:fade/>
      </p:transition>
    </mc:Choice>
    <mc:Fallback xmlns="">
      <p:transition spd="med" advTm="389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2" y="1536008"/>
            <a:ext cx="11084560" cy="67159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Corner Turning</a:t>
            </a:r>
          </a:p>
        </p:txBody>
      </p:sp>
      <p:grpSp>
        <p:nvGrpSpPr>
          <p:cNvPr id="13315" name="Group 1"/>
          <p:cNvGrpSpPr>
            <a:grpSpLocks/>
          </p:cNvGrpSpPr>
          <p:nvPr/>
        </p:nvGrpSpPr>
        <p:grpSpPr bwMode="auto">
          <a:xfrm>
            <a:off x="2438401" y="2634817"/>
            <a:ext cx="7402079" cy="3671309"/>
            <a:chOff x="976313" y="212725"/>
            <a:chExt cx="7643728" cy="4617584"/>
          </a:xfrm>
        </p:grpSpPr>
        <p:sp>
          <p:nvSpPr>
            <p:cNvPr id="13317" name="AutoShape 4"/>
            <p:cNvSpPr>
              <a:spLocks noChangeAspect="1" noChangeArrowheads="1" noTextEdit="1"/>
            </p:cNvSpPr>
            <p:nvPr/>
          </p:nvSpPr>
          <p:spPr bwMode="auto">
            <a:xfrm>
              <a:off x="976313" y="212725"/>
              <a:ext cx="7632700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18" name="Freeform 5"/>
            <p:cNvSpPr>
              <a:spLocks/>
            </p:cNvSpPr>
            <p:nvPr/>
          </p:nvSpPr>
          <p:spPr bwMode="auto">
            <a:xfrm>
              <a:off x="2057400" y="228600"/>
              <a:ext cx="2143125" cy="1974850"/>
            </a:xfrm>
            <a:custGeom>
              <a:avLst/>
              <a:gdLst>
                <a:gd name="T0" fmla="*/ 0 w 1350"/>
                <a:gd name="T1" fmla="*/ 0 h 1244"/>
                <a:gd name="T2" fmla="*/ 0 w 1350"/>
                <a:gd name="T3" fmla="*/ 2147483647 h 1244"/>
                <a:gd name="T4" fmla="*/ 2147483647 w 1350"/>
                <a:gd name="T5" fmla="*/ 2147483647 h 1244"/>
                <a:gd name="T6" fmla="*/ 2147483647 w 1350"/>
                <a:gd name="T7" fmla="*/ 0 h 1244"/>
                <a:gd name="T8" fmla="*/ 0 w 1350"/>
                <a:gd name="T9" fmla="*/ 0 h 1244"/>
                <a:gd name="T10" fmla="*/ 0 w 1350"/>
                <a:gd name="T11" fmla="*/ 0 h 12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0" h="1244">
                  <a:moveTo>
                    <a:pt x="0" y="0"/>
                  </a:moveTo>
                  <a:lnTo>
                    <a:pt x="0" y="1244"/>
                  </a:lnTo>
                  <a:lnTo>
                    <a:pt x="1350" y="1244"/>
                  </a:lnTo>
                  <a:lnTo>
                    <a:pt x="13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19" name="Rectangle 6"/>
            <p:cNvSpPr>
              <a:spLocks noChangeArrowheads="1"/>
            </p:cNvSpPr>
            <p:nvPr/>
          </p:nvSpPr>
          <p:spPr bwMode="auto">
            <a:xfrm>
              <a:off x="2057400" y="228600"/>
              <a:ext cx="2143125" cy="1974850"/>
            </a:xfrm>
            <a:prstGeom prst="rect">
              <a:avLst/>
            </a:prstGeom>
            <a:noFill/>
            <a:ln w="9525" cap="rnd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20" name="Rectangle 7"/>
            <p:cNvSpPr>
              <a:spLocks noChangeArrowheads="1"/>
            </p:cNvSpPr>
            <p:nvPr/>
          </p:nvSpPr>
          <p:spPr bwMode="auto">
            <a:xfrm>
              <a:off x="2184399" y="284163"/>
              <a:ext cx="264853" cy="193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latin typeface="Arial" charset="0"/>
                </a:rPr>
                <a:t>d_M</a:t>
              </a:r>
              <a:endParaRPr lang="en-US" sz="1800"/>
            </a:p>
          </p:txBody>
        </p:sp>
        <p:sp>
          <p:nvSpPr>
            <p:cNvPr id="13321" name="Freeform 8"/>
            <p:cNvSpPr>
              <a:spLocks/>
            </p:cNvSpPr>
            <p:nvPr/>
          </p:nvSpPr>
          <p:spPr bwMode="auto">
            <a:xfrm>
              <a:off x="4521200" y="231775"/>
              <a:ext cx="2144713" cy="1971675"/>
            </a:xfrm>
            <a:custGeom>
              <a:avLst/>
              <a:gdLst>
                <a:gd name="T0" fmla="*/ 0 w 1351"/>
                <a:gd name="T1" fmla="*/ 0 h 1242"/>
                <a:gd name="T2" fmla="*/ 0 w 1351"/>
                <a:gd name="T3" fmla="*/ 2147483647 h 1242"/>
                <a:gd name="T4" fmla="*/ 2147483647 w 1351"/>
                <a:gd name="T5" fmla="*/ 2147483647 h 1242"/>
                <a:gd name="T6" fmla="*/ 2147483647 w 1351"/>
                <a:gd name="T7" fmla="*/ 0 h 1242"/>
                <a:gd name="T8" fmla="*/ 0 w 1351"/>
                <a:gd name="T9" fmla="*/ 0 h 1242"/>
                <a:gd name="T10" fmla="*/ 0 w 1351"/>
                <a:gd name="T11" fmla="*/ 0 h 12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1" h="1242">
                  <a:moveTo>
                    <a:pt x="0" y="0"/>
                  </a:moveTo>
                  <a:lnTo>
                    <a:pt x="0" y="1242"/>
                  </a:lnTo>
                  <a:lnTo>
                    <a:pt x="1351" y="1242"/>
                  </a:lnTo>
                  <a:lnTo>
                    <a:pt x="13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22" name="Rectangle 9"/>
            <p:cNvSpPr>
              <a:spLocks noChangeArrowheads="1"/>
            </p:cNvSpPr>
            <p:nvPr/>
          </p:nvSpPr>
          <p:spPr bwMode="auto">
            <a:xfrm>
              <a:off x="4521200" y="231775"/>
              <a:ext cx="2144713" cy="1971675"/>
            </a:xfrm>
            <a:prstGeom prst="rect">
              <a:avLst/>
            </a:prstGeom>
            <a:noFill/>
            <a:ln w="9525" cap="rnd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23" name="Rectangle 10"/>
            <p:cNvSpPr>
              <a:spLocks noChangeArrowheads="1"/>
            </p:cNvSpPr>
            <p:nvPr/>
          </p:nvSpPr>
          <p:spPr bwMode="auto">
            <a:xfrm>
              <a:off x="4649787" y="290513"/>
              <a:ext cx="249956" cy="193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latin typeface="Arial" charset="0"/>
                </a:rPr>
                <a:t>d_N</a:t>
              </a:r>
              <a:endParaRPr lang="en-US" sz="1800"/>
            </a:p>
          </p:txBody>
        </p:sp>
        <p:sp>
          <p:nvSpPr>
            <p:cNvPr id="13324" name="Freeform 11"/>
            <p:cNvSpPr>
              <a:spLocks/>
            </p:cNvSpPr>
            <p:nvPr/>
          </p:nvSpPr>
          <p:spPr bwMode="auto">
            <a:xfrm>
              <a:off x="5700713" y="228600"/>
              <a:ext cx="53975" cy="1974850"/>
            </a:xfrm>
            <a:custGeom>
              <a:avLst/>
              <a:gdLst>
                <a:gd name="T0" fmla="*/ 0 w 34"/>
                <a:gd name="T1" fmla="*/ 0 h 1244"/>
                <a:gd name="T2" fmla="*/ 0 w 34"/>
                <a:gd name="T3" fmla="*/ 2147483647 h 1244"/>
                <a:gd name="T4" fmla="*/ 2147483647 w 34"/>
                <a:gd name="T5" fmla="*/ 2147483647 h 1244"/>
                <a:gd name="T6" fmla="*/ 2147483647 w 34"/>
                <a:gd name="T7" fmla="*/ 0 h 1244"/>
                <a:gd name="T8" fmla="*/ 0 w 34"/>
                <a:gd name="T9" fmla="*/ 0 h 1244"/>
                <a:gd name="T10" fmla="*/ 0 w 34"/>
                <a:gd name="T11" fmla="*/ 0 h 12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1244">
                  <a:moveTo>
                    <a:pt x="0" y="0"/>
                  </a:moveTo>
                  <a:lnTo>
                    <a:pt x="0" y="1244"/>
                  </a:lnTo>
                  <a:lnTo>
                    <a:pt x="34" y="1244"/>
                  </a:lnTo>
                  <a:lnTo>
                    <a:pt x="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25" name="Freeform 12"/>
            <p:cNvSpPr>
              <a:spLocks/>
            </p:cNvSpPr>
            <p:nvPr/>
          </p:nvSpPr>
          <p:spPr bwMode="auto">
            <a:xfrm>
              <a:off x="2057400" y="1414463"/>
              <a:ext cx="2143125" cy="47625"/>
            </a:xfrm>
            <a:custGeom>
              <a:avLst/>
              <a:gdLst>
                <a:gd name="T0" fmla="*/ 0 w 1350"/>
                <a:gd name="T1" fmla="*/ 0 h 30"/>
                <a:gd name="T2" fmla="*/ 0 w 1350"/>
                <a:gd name="T3" fmla="*/ 2147483647 h 30"/>
                <a:gd name="T4" fmla="*/ 2147483647 w 1350"/>
                <a:gd name="T5" fmla="*/ 2147483647 h 30"/>
                <a:gd name="T6" fmla="*/ 2147483647 w 1350"/>
                <a:gd name="T7" fmla="*/ 0 h 30"/>
                <a:gd name="T8" fmla="*/ 0 w 1350"/>
                <a:gd name="T9" fmla="*/ 0 h 30"/>
                <a:gd name="T10" fmla="*/ 0 w 1350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0" h="30">
                  <a:moveTo>
                    <a:pt x="0" y="0"/>
                  </a:moveTo>
                  <a:lnTo>
                    <a:pt x="0" y="30"/>
                  </a:lnTo>
                  <a:lnTo>
                    <a:pt x="1350" y="30"/>
                  </a:lnTo>
                  <a:lnTo>
                    <a:pt x="13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26" name="Freeform 13"/>
            <p:cNvSpPr>
              <a:spLocks noEditPoints="1"/>
            </p:cNvSpPr>
            <p:nvPr/>
          </p:nvSpPr>
          <p:spPr bwMode="auto">
            <a:xfrm>
              <a:off x="6515100" y="228600"/>
              <a:ext cx="69850" cy="1974850"/>
            </a:xfrm>
            <a:custGeom>
              <a:avLst/>
              <a:gdLst>
                <a:gd name="T0" fmla="*/ 2147483647 w 158"/>
                <a:gd name="T1" fmla="*/ 2147483647 h 4800"/>
                <a:gd name="T2" fmla="*/ 2147483647 w 158"/>
                <a:gd name="T3" fmla="*/ 2147483647 h 4800"/>
                <a:gd name="T4" fmla="*/ 2147483647 w 158"/>
                <a:gd name="T5" fmla="*/ 2147483647 h 4800"/>
                <a:gd name="T6" fmla="*/ 2147483647 w 158"/>
                <a:gd name="T7" fmla="*/ 2147483647 h 4800"/>
                <a:gd name="T8" fmla="*/ 2147483647 w 158"/>
                <a:gd name="T9" fmla="*/ 2147483647 h 4800"/>
                <a:gd name="T10" fmla="*/ 2147483647 w 158"/>
                <a:gd name="T11" fmla="*/ 2147483647 h 4800"/>
                <a:gd name="T12" fmla="*/ 2147483647 w 158"/>
                <a:gd name="T13" fmla="*/ 2147483647 h 4800"/>
                <a:gd name="T14" fmla="*/ 2147483647 w 158"/>
                <a:gd name="T15" fmla="*/ 2147483647 h 4800"/>
                <a:gd name="T16" fmla="*/ 2147483647 w 158"/>
                <a:gd name="T17" fmla="*/ 2147483647 h 4800"/>
                <a:gd name="T18" fmla="*/ 2147483647 w 158"/>
                <a:gd name="T19" fmla="*/ 2147483647 h 4800"/>
                <a:gd name="T20" fmla="*/ 2147483647 w 158"/>
                <a:gd name="T21" fmla="*/ 2147483647 h 4800"/>
                <a:gd name="T22" fmla="*/ 0 w 158"/>
                <a:gd name="T23" fmla="*/ 2147483647 h 4800"/>
                <a:gd name="T24" fmla="*/ 2147483647 w 158"/>
                <a:gd name="T25" fmla="*/ 0 h 4800"/>
                <a:gd name="T26" fmla="*/ 2147483647 w 158"/>
                <a:gd name="T27" fmla="*/ 2147483647 h 4800"/>
                <a:gd name="T28" fmla="*/ 0 w 158"/>
                <a:gd name="T29" fmla="*/ 2147483647 h 48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8" h="4800">
                  <a:moveTo>
                    <a:pt x="71" y="4676"/>
                  </a:moveTo>
                  <a:lnTo>
                    <a:pt x="62" y="126"/>
                  </a:lnTo>
                  <a:cubicBezTo>
                    <a:pt x="62" y="119"/>
                    <a:pt x="68" y="113"/>
                    <a:pt x="75" y="113"/>
                  </a:cubicBezTo>
                  <a:cubicBezTo>
                    <a:pt x="81" y="113"/>
                    <a:pt x="87" y="119"/>
                    <a:pt x="87" y="126"/>
                  </a:cubicBezTo>
                  <a:lnTo>
                    <a:pt x="96" y="4675"/>
                  </a:lnTo>
                  <a:cubicBezTo>
                    <a:pt x="96" y="4683"/>
                    <a:pt x="90" y="4688"/>
                    <a:pt x="84" y="4688"/>
                  </a:cubicBezTo>
                  <a:cubicBezTo>
                    <a:pt x="77" y="4688"/>
                    <a:pt x="71" y="4683"/>
                    <a:pt x="71" y="4676"/>
                  </a:cubicBezTo>
                  <a:close/>
                  <a:moveTo>
                    <a:pt x="158" y="4650"/>
                  </a:moveTo>
                  <a:lnTo>
                    <a:pt x="84" y="4800"/>
                  </a:lnTo>
                  <a:lnTo>
                    <a:pt x="9" y="4650"/>
                  </a:lnTo>
                  <a:lnTo>
                    <a:pt x="158" y="4650"/>
                  </a:lnTo>
                  <a:close/>
                  <a:moveTo>
                    <a:pt x="0" y="150"/>
                  </a:moveTo>
                  <a:lnTo>
                    <a:pt x="75" y="0"/>
                  </a:lnTo>
                  <a:lnTo>
                    <a:pt x="149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27" name="Freeform 14"/>
            <p:cNvSpPr>
              <a:spLocks noEditPoints="1"/>
            </p:cNvSpPr>
            <p:nvPr/>
          </p:nvSpPr>
          <p:spPr bwMode="auto">
            <a:xfrm>
              <a:off x="6515100" y="228600"/>
              <a:ext cx="69850" cy="1974850"/>
            </a:xfrm>
            <a:custGeom>
              <a:avLst/>
              <a:gdLst>
                <a:gd name="T0" fmla="*/ 2147483647 w 158"/>
                <a:gd name="T1" fmla="*/ 2147483647 h 4800"/>
                <a:gd name="T2" fmla="*/ 2147483647 w 158"/>
                <a:gd name="T3" fmla="*/ 2147483647 h 4800"/>
                <a:gd name="T4" fmla="*/ 2147483647 w 158"/>
                <a:gd name="T5" fmla="*/ 2147483647 h 4800"/>
                <a:gd name="T6" fmla="*/ 2147483647 w 158"/>
                <a:gd name="T7" fmla="*/ 2147483647 h 4800"/>
                <a:gd name="T8" fmla="*/ 2147483647 w 158"/>
                <a:gd name="T9" fmla="*/ 2147483647 h 4800"/>
                <a:gd name="T10" fmla="*/ 2147483647 w 158"/>
                <a:gd name="T11" fmla="*/ 2147483647 h 4800"/>
                <a:gd name="T12" fmla="*/ 2147483647 w 158"/>
                <a:gd name="T13" fmla="*/ 2147483647 h 4800"/>
                <a:gd name="T14" fmla="*/ 2147483647 w 158"/>
                <a:gd name="T15" fmla="*/ 2147483647 h 4800"/>
                <a:gd name="T16" fmla="*/ 2147483647 w 158"/>
                <a:gd name="T17" fmla="*/ 2147483647 h 4800"/>
                <a:gd name="T18" fmla="*/ 2147483647 w 158"/>
                <a:gd name="T19" fmla="*/ 2147483647 h 4800"/>
                <a:gd name="T20" fmla="*/ 2147483647 w 158"/>
                <a:gd name="T21" fmla="*/ 2147483647 h 4800"/>
                <a:gd name="T22" fmla="*/ 0 w 158"/>
                <a:gd name="T23" fmla="*/ 2147483647 h 4800"/>
                <a:gd name="T24" fmla="*/ 2147483647 w 158"/>
                <a:gd name="T25" fmla="*/ 0 h 4800"/>
                <a:gd name="T26" fmla="*/ 2147483647 w 158"/>
                <a:gd name="T27" fmla="*/ 2147483647 h 4800"/>
                <a:gd name="T28" fmla="*/ 0 w 158"/>
                <a:gd name="T29" fmla="*/ 2147483647 h 48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8" h="4800">
                  <a:moveTo>
                    <a:pt x="71" y="4676"/>
                  </a:moveTo>
                  <a:lnTo>
                    <a:pt x="62" y="126"/>
                  </a:lnTo>
                  <a:cubicBezTo>
                    <a:pt x="62" y="119"/>
                    <a:pt x="68" y="113"/>
                    <a:pt x="75" y="113"/>
                  </a:cubicBezTo>
                  <a:cubicBezTo>
                    <a:pt x="81" y="113"/>
                    <a:pt x="87" y="119"/>
                    <a:pt x="87" y="126"/>
                  </a:cubicBezTo>
                  <a:lnTo>
                    <a:pt x="96" y="4675"/>
                  </a:lnTo>
                  <a:cubicBezTo>
                    <a:pt x="96" y="4683"/>
                    <a:pt x="90" y="4688"/>
                    <a:pt x="84" y="4688"/>
                  </a:cubicBezTo>
                  <a:cubicBezTo>
                    <a:pt x="77" y="4688"/>
                    <a:pt x="71" y="4683"/>
                    <a:pt x="71" y="4676"/>
                  </a:cubicBezTo>
                  <a:close/>
                  <a:moveTo>
                    <a:pt x="158" y="4650"/>
                  </a:moveTo>
                  <a:lnTo>
                    <a:pt x="84" y="4800"/>
                  </a:lnTo>
                  <a:lnTo>
                    <a:pt x="9" y="4650"/>
                  </a:lnTo>
                  <a:lnTo>
                    <a:pt x="158" y="4650"/>
                  </a:lnTo>
                  <a:close/>
                  <a:moveTo>
                    <a:pt x="0" y="150"/>
                  </a:moveTo>
                  <a:lnTo>
                    <a:pt x="75" y="0"/>
                  </a:lnTo>
                  <a:lnTo>
                    <a:pt x="149" y="150"/>
                  </a:lnTo>
                  <a:lnTo>
                    <a:pt x="0" y="150"/>
                  </a:lnTo>
                  <a:close/>
                </a:path>
              </a:pathLst>
            </a:cu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28" name="Freeform 15"/>
            <p:cNvSpPr>
              <a:spLocks noEditPoints="1"/>
            </p:cNvSpPr>
            <p:nvPr/>
          </p:nvSpPr>
          <p:spPr bwMode="auto">
            <a:xfrm>
              <a:off x="2055813" y="2120900"/>
              <a:ext cx="2144712" cy="68263"/>
            </a:xfrm>
            <a:custGeom>
              <a:avLst/>
              <a:gdLst>
                <a:gd name="T0" fmla="*/ 2147483647 w 4800"/>
                <a:gd name="T1" fmla="*/ 2147483647 h 164"/>
                <a:gd name="T2" fmla="*/ 2147483647 w 4800"/>
                <a:gd name="T3" fmla="*/ 2147483647 h 164"/>
                <a:gd name="T4" fmla="*/ 2147483647 w 4800"/>
                <a:gd name="T5" fmla="*/ 2147483647 h 164"/>
                <a:gd name="T6" fmla="*/ 2147483647 w 4800"/>
                <a:gd name="T7" fmla="*/ 2147483647 h 164"/>
                <a:gd name="T8" fmla="*/ 2147483647 w 4800"/>
                <a:gd name="T9" fmla="*/ 2147483647 h 164"/>
                <a:gd name="T10" fmla="*/ 2147483647 w 4800"/>
                <a:gd name="T11" fmla="*/ 2147483647 h 164"/>
                <a:gd name="T12" fmla="*/ 2147483647 w 4800"/>
                <a:gd name="T13" fmla="*/ 2147483647 h 164"/>
                <a:gd name="T14" fmla="*/ 2147483647 w 4800"/>
                <a:gd name="T15" fmla="*/ 2147483647 h 164"/>
                <a:gd name="T16" fmla="*/ 2147483647 w 4800"/>
                <a:gd name="T17" fmla="*/ 2147483647 h 164"/>
                <a:gd name="T18" fmla="*/ 2147483647 w 4800"/>
                <a:gd name="T19" fmla="*/ 2147483647 h 164"/>
                <a:gd name="T20" fmla="*/ 2147483647 w 4800"/>
                <a:gd name="T21" fmla="*/ 2147483647 h 164"/>
                <a:gd name="T22" fmla="*/ 2147483647 w 4800"/>
                <a:gd name="T23" fmla="*/ 2147483647 h 164"/>
                <a:gd name="T24" fmla="*/ 0 w 4800"/>
                <a:gd name="T25" fmla="*/ 2147483647 h 164"/>
                <a:gd name="T26" fmla="*/ 2147483647 w 4800"/>
                <a:gd name="T27" fmla="*/ 0 h 164"/>
                <a:gd name="T28" fmla="*/ 2147483647 w 4800"/>
                <a:gd name="T29" fmla="*/ 2147483647 h 1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00" h="164">
                  <a:moveTo>
                    <a:pt x="4669" y="97"/>
                  </a:moveTo>
                  <a:lnTo>
                    <a:pt x="132" y="94"/>
                  </a:lnTo>
                  <a:cubicBezTo>
                    <a:pt x="125" y="94"/>
                    <a:pt x="119" y="88"/>
                    <a:pt x="119" y="80"/>
                  </a:cubicBezTo>
                  <a:cubicBezTo>
                    <a:pt x="119" y="73"/>
                    <a:pt x="125" y="67"/>
                    <a:pt x="132" y="67"/>
                  </a:cubicBezTo>
                  <a:lnTo>
                    <a:pt x="4669" y="70"/>
                  </a:lnTo>
                  <a:cubicBezTo>
                    <a:pt x="4676" y="70"/>
                    <a:pt x="4682" y="76"/>
                    <a:pt x="4682" y="84"/>
                  </a:cubicBezTo>
                  <a:cubicBezTo>
                    <a:pt x="4682" y="91"/>
                    <a:pt x="4676" y="97"/>
                    <a:pt x="4669" y="97"/>
                  </a:cubicBezTo>
                  <a:close/>
                  <a:moveTo>
                    <a:pt x="4643" y="4"/>
                  </a:moveTo>
                  <a:lnTo>
                    <a:pt x="4800" y="84"/>
                  </a:lnTo>
                  <a:lnTo>
                    <a:pt x="4643" y="164"/>
                  </a:lnTo>
                  <a:lnTo>
                    <a:pt x="4643" y="4"/>
                  </a:lnTo>
                  <a:close/>
                  <a:moveTo>
                    <a:pt x="158" y="161"/>
                  </a:moveTo>
                  <a:lnTo>
                    <a:pt x="0" y="80"/>
                  </a:lnTo>
                  <a:lnTo>
                    <a:pt x="159" y="0"/>
                  </a:lnTo>
                  <a:lnTo>
                    <a:pt x="158" y="16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29" name="Freeform 16"/>
            <p:cNvSpPr>
              <a:spLocks noEditPoints="1"/>
            </p:cNvSpPr>
            <p:nvPr/>
          </p:nvSpPr>
          <p:spPr bwMode="auto">
            <a:xfrm>
              <a:off x="2055813" y="2120900"/>
              <a:ext cx="2144712" cy="68263"/>
            </a:xfrm>
            <a:custGeom>
              <a:avLst/>
              <a:gdLst>
                <a:gd name="T0" fmla="*/ 2147483647 w 4800"/>
                <a:gd name="T1" fmla="*/ 2147483647 h 164"/>
                <a:gd name="T2" fmla="*/ 2147483647 w 4800"/>
                <a:gd name="T3" fmla="*/ 2147483647 h 164"/>
                <a:gd name="T4" fmla="*/ 2147483647 w 4800"/>
                <a:gd name="T5" fmla="*/ 2147483647 h 164"/>
                <a:gd name="T6" fmla="*/ 2147483647 w 4800"/>
                <a:gd name="T7" fmla="*/ 2147483647 h 164"/>
                <a:gd name="T8" fmla="*/ 2147483647 w 4800"/>
                <a:gd name="T9" fmla="*/ 2147483647 h 164"/>
                <a:gd name="T10" fmla="*/ 2147483647 w 4800"/>
                <a:gd name="T11" fmla="*/ 2147483647 h 164"/>
                <a:gd name="T12" fmla="*/ 2147483647 w 4800"/>
                <a:gd name="T13" fmla="*/ 2147483647 h 164"/>
                <a:gd name="T14" fmla="*/ 2147483647 w 4800"/>
                <a:gd name="T15" fmla="*/ 2147483647 h 164"/>
                <a:gd name="T16" fmla="*/ 2147483647 w 4800"/>
                <a:gd name="T17" fmla="*/ 2147483647 h 164"/>
                <a:gd name="T18" fmla="*/ 2147483647 w 4800"/>
                <a:gd name="T19" fmla="*/ 2147483647 h 164"/>
                <a:gd name="T20" fmla="*/ 2147483647 w 4800"/>
                <a:gd name="T21" fmla="*/ 2147483647 h 164"/>
                <a:gd name="T22" fmla="*/ 2147483647 w 4800"/>
                <a:gd name="T23" fmla="*/ 2147483647 h 164"/>
                <a:gd name="T24" fmla="*/ 0 w 4800"/>
                <a:gd name="T25" fmla="*/ 2147483647 h 164"/>
                <a:gd name="T26" fmla="*/ 2147483647 w 4800"/>
                <a:gd name="T27" fmla="*/ 0 h 164"/>
                <a:gd name="T28" fmla="*/ 2147483647 w 4800"/>
                <a:gd name="T29" fmla="*/ 2147483647 h 1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00" h="164">
                  <a:moveTo>
                    <a:pt x="4669" y="97"/>
                  </a:moveTo>
                  <a:lnTo>
                    <a:pt x="132" y="94"/>
                  </a:lnTo>
                  <a:cubicBezTo>
                    <a:pt x="125" y="94"/>
                    <a:pt x="119" y="88"/>
                    <a:pt x="119" y="80"/>
                  </a:cubicBezTo>
                  <a:cubicBezTo>
                    <a:pt x="119" y="73"/>
                    <a:pt x="125" y="67"/>
                    <a:pt x="132" y="67"/>
                  </a:cubicBezTo>
                  <a:lnTo>
                    <a:pt x="4669" y="70"/>
                  </a:lnTo>
                  <a:cubicBezTo>
                    <a:pt x="4676" y="70"/>
                    <a:pt x="4682" y="76"/>
                    <a:pt x="4682" y="84"/>
                  </a:cubicBezTo>
                  <a:cubicBezTo>
                    <a:pt x="4682" y="91"/>
                    <a:pt x="4676" y="97"/>
                    <a:pt x="4669" y="97"/>
                  </a:cubicBezTo>
                  <a:close/>
                  <a:moveTo>
                    <a:pt x="4643" y="4"/>
                  </a:moveTo>
                  <a:lnTo>
                    <a:pt x="4800" y="84"/>
                  </a:lnTo>
                  <a:lnTo>
                    <a:pt x="4643" y="164"/>
                  </a:lnTo>
                  <a:lnTo>
                    <a:pt x="4643" y="4"/>
                  </a:lnTo>
                  <a:close/>
                  <a:moveTo>
                    <a:pt x="158" y="161"/>
                  </a:moveTo>
                  <a:lnTo>
                    <a:pt x="0" y="80"/>
                  </a:lnTo>
                  <a:lnTo>
                    <a:pt x="159" y="0"/>
                  </a:lnTo>
                  <a:lnTo>
                    <a:pt x="158" y="161"/>
                  </a:lnTo>
                  <a:close/>
                </a:path>
              </a:pathLst>
            </a:cu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30" name="Rectangle 17"/>
            <p:cNvSpPr>
              <a:spLocks noChangeArrowheads="1"/>
            </p:cNvSpPr>
            <p:nvPr/>
          </p:nvSpPr>
          <p:spPr bwMode="auto">
            <a:xfrm rot="16200000">
              <a:off x="6378351" y="1271525"/>
              <a:ext cx="129035" cy="12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latin typeface="Times New Roman" pitchFamily="18" charset="0"/>
                </a:rPr>
                <a:t>W</a:t>
              </a:r>
              <a:endParaRPr lang="en-US" sz="1800"/>
            </a:p>
          </p:txBody>
        </p:sp>
        <p:sp>
          <p:nvSpPr>
            <p:cNvPr id="13331" name="Rectangle 18"/>
            <p:cNvSpPr>
              <a:spLocks noChangeArrowheads="1"/>
            </p:cNvSpPr>
            <p:nvPr/>
          </p:nvSpPr>
          <p:spPr bwMode="auto">
            <a:xfrm rot="16200000">
              <a:off x="6417665" y="1205644"/>
              <a:ext cx="50406" cy="12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latin typeface="Times New Roman" pitchFamily="18" charset="0"/>
                </a:rPr>
                <a:t>I</a:t>
              </a:r>
              <a:endParaRPr lang="en-US" sz="1800"/>
            </a:p>
          </p:txBody>
        </p:sp>
        <p:sp>
          <p:nvSpPr>
            <p:cNvPr id="13332" name="Rectangle 19"/>
            <p:cNvSpPr>
              <a:spLocks noChangeArrowheads="1"/>
            </p:cNvSpPr>
            <p:nvPr/>
          </p:nvSpPr>
          <p:spPr bwMode="auto">
            <a:xfrm rot="16200000">
              <a:off x="6396496" y="1147700"/>
              <a:ext cx="92744" cy="12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latin typeface="Times New Roman" pitchFamily="18" charset="0"/>
                </a:rPr>
                <a:t>D</a:t>
              </a:r>
              <a:endParaRPr lang="en-US" sz="1800"/>
            </a:p>
          </p:txBody>
        </p:sp>
        <p:sp>
          <p:nvSpPr>
            <p:cNvPr id="13333" name="Rectangle 20"/>
            <p:cNvSpPr>
              <a:spLocks noChangeArrowheads="1"/>
            </p:cNvSpPr>
            <p:nvPr/>
          </p:nvSpPr>
          <p:spPr bwMode="auto">
            <a:xfrm rot="16200000">
              <a:off x="6399520" y="1078643"/>
              <a:ext cx="86697" cy="12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latin typeface="Times New Roman" pitchFamily="18" charset="0"/>
                </a:rPr>
                <a:t>T</a:t>
              </a:r>
              <a:endParaRPr lang="en-US" sz="1800"/>
            </a:p>
          </p:txBody>
        </p:sp>
        <p:sp>
          <p:nvSpPr>
            <p:cNvPr id="13334" name="Rectangle 21"/>
            <p:cNvSpPr>
              <a:spLocks noChangeArrowheads="1"/>
            </p:cNvSpPr>
            <p:nvPr/>
          </p:nvSpPr>
          <p:spPr bwMode="auto">
            <a:xfrm rot="16200000">
              <a:off x="6392463" y="1006412"/>
              <a:ext cx="100809" cy="12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latin typeface="Times New Roman" pitchFamily="18" charset="0"/>
                </a:rPr>
                <a:t>H</a:t>
              </a:r>
              <a:endParaRPr lang="en-US" sz="1800"/>
            </a:p>
          </p:txBody>
        </p:sp>
        <p:sp>
          <p:nvSpPr>
            <p:cNvPr id="13335" name="Rectangle 22"/>
            <p:cNvSpPr>
              <a:spLocks noChangeArrowheads="1"/>
            </p:cNvSpPr>
            <p:nvPr/>
          </p:nvSpPr>
          <p:spPr bwMode="auto">
            <a:xfrm>
              <a:off x="2935288" y="2001840"/>
              <a:ext cx="377417" cy="154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latin typeface="Times New Roman" pitchFamily="18" charset="0"/>
                </a:rPr>
                <a:t>WIDTH</a:t>
              </a:r>
              <a:endParaRPr lang="en-US" sz="1800"/>
            </a:p>
          </p:txBody>
        </p:sp>
        <p:sp>
          <p:nvSpPr>
            <p:cNvPr id="13336" name="Freeform 23"/>
            <p:cNvSpPr>
              <a:spLocks/>
            </p:cNvSpPr>
            <p:nvPr/>
          </p:nvSpPr>
          <p:spPr bwMode="auto">
            <a:xfrm>
              <a:off x="2057400" y="2794000"/>
              <a:ext cx="2143125" cy="1974850"/>
            </a:xfrm>
            <a:custGeom>
              <a:avLst/>
              <a:gdLst>
                <a:gd name="T0" fmla="*/ 0 w 1350"/>
                <a:gd name="T1" fmla="*/ 0 h 1244"/>
                <a:gd name="T2" fmla="*/ 0 w 1350"/>
                <a:gd name="T3" fmla="*/ 2147483647 h 1244"/>
                <a:gd name="T4" fmla="*/ 2147483647 w 1350"/>
                <a:gd name="T5" fmla="*/ 2147483647 h 1244"/>
                <a:gd name="T6" fmla="*/ 2147483647 w 1350"/>
                <a:gd name="T7" fmla="*/ 0 h 1244"/>
                <a:gd name="T8" fmla="*/ 0 w 1350"/>
                <a:gd name="T9" fmla="*/ 0 h 1244"/>
                <a:gd name="T10" fmla="*/ 0 w 1350"/>
                <a:gd name="T11" fmla="*/ 0 h 12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0" h="1244">
                  <a:moveTo>
                    <a:pt x="0" y="0"/>
                  </a:moveTo>
                  <a:lnTo>
                    <a:pt x="0" y="1244"/>
                  </a:lnTo>
                  <a:lnTo>
                    <a:pt x="1350" y="1244"/>
                  </a:lnTo>
                  <a:lnTo>
                    <a:pt x="13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37" name="Rectangle 24"/>
            <p:cNvSpPr>
              <a:spLocks noChangeArrowheads="1"/>
            </p:cNvSpPr>
            <p:nvPr/>
          </p:nvSpPr>
          <p:spPr bwMode="auto">
            <a:xfrm>
              <a:off x="2057400" y="2794000"/>
              <a:ext cx="2143125" cy="1974850"/>
            </a:xfrm>
            <a:prstGeom prst="rect">
              <a:avLst/>
            </a:prstGeom>
            <a:noFill/>
            <a:ln w="9525" cap="rnd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38" name="Rectangle 25"/>
            <p:cNvSpPr>
              <a:spLocks noChangeArrowheads="1"/>
            </p:cNvSpPr>
            <p:nvPr/>
          </p:nvSpPr>
          <p:spPr bwMode="auto">
            <a:xfrm>
              <a:off x="2184399" y="2849563"/>
              <a:ext cx="264853" cy="193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latin typeface="Arial" charset="0"/>
                </a:rPr>
                <a:t>d_M</a:t>
              </a:r>
              <a:endParaRPr lang="en-US" sz="1800"/>
            </a:p>
          </p:txBody>
        </p:sp>
        <p:sp>
          <p:nvSpPr>
            <p:cNvPr id="13339" name="Freeform 26"/>
            <p:cNvSpPr>
              <a:spLocks/>
            </p:cNvSpPr>
            <p:nvPr/>
          </p:nvSpPr>
          <p:spPr bwMode="auto">
            <a:xfrm>
              <a:off x="4521200" y="2797175"/>
              <a:ext cx="2144713" cy="1971675"/>
            </a:xfrm>
            <a:custGeom>
              <a:avLst/>
              <a:gdLst>
                <a:gd name="T0" fmla="*/ 0 w 1351"/>
                <a:gd name="T1" fmla="*/ 0 h 1242"/>
                <a:gd name="T2" fmla="*/ 0 w 1351"/>
                <a:gd name="T3" fmla="*/ 2147483647 h 1242"/>
                <a:gd name="T4" fmla="*/ 2147483647 w 1351"/>
                <a:gd name="T5" fmla="*/ 2147483647 h 1242"/>
                <a:gd name="T6" fmla="*/ 2147483647 w 1351"/>
                <a:gd name="T7" fmla="*/ 0 h 1242"/>
                <a:gd name="T8" fmla="*/ 0 w 1351"/>
                <a:gd name="T9" fmla="*/ 0 h 1242"/>
                <a:gd name="T10" fmla="*/ 0 w 1351"/>
                <a:gd name="T11" fmla="*/ 0 h 12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1" h="1242">
                  <a:moveTo>
                    <a:pt x="0" y="0"/>
                  </a:moveTo>
                  <a:lnTo>
                    <a:pt x="0" y="1242"/>
                  </a:lnTo>
                  <a:lnTo>
                    <a:pt x="1351" y="1242"/>
                  </a:lnTo>
                  <a:lnTo>
                    <a:pt x="13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40" name="Rectangle 27"/>
            <p:cNvSpPr>
              <a:spLocks noChangeArrowheads="1"/>
            </p:cNvSpPr>
            <p:nvPr/>
          </p:nvSpPr>
          <p:spPr bwMode="auto">
            <a:xfrm>
              <a:off x="4521200" y="2797175"/>
              <a:ext cx="2144713" cy="1971675"/>
            </a:xfrm>
            <a:prstGeom prst="rect">
              <a:avLst/>
            </a:prstGeom>
            <a:noFill/>
            <a:ln w="9525" cap="rnd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41" name="Rectangle 28"/>
            <p:cNvSpPr>
              <a:spLocks noChangeArrowheads="1"/>
            </p:cNvSpPr>
            <p:nvPr/>
          </p:nvSpPr>
          <p:spPr bwMode="auto">
            <a:xfrm>
              <a:off x="4649787" y="2857500"/>
              <a:ext cx="249956" cy="193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latin typeface="Arial" charset="0"/>
                </a:rPr>
                <a:t>d_N</a:t>
              </a:r>
              <a:endParaRPr lang="en-US" sz="1800"/>
            </a:p>
          </p:txBody>
        </p:sp>
        <p:sp>
          <p:nvSpPr>
            <p:cNvPr id="13342" name="Freeform 29"/>
            <p:cNvSpPr>
              <a:spLocks/>
            </p:cNvSpPr>
            <p:nvPr/>
          </p:nvSpPr>
          <p:spPr bwMode="auto">
            <a:xfrm>
              <a:off x="2055813" y="3779838"/>
              <a:ext cx="427037" cy="396875"/>
            </a:xfrm>
            <a:custGeom>
              <a:avLst/>
              <a:gdLst>
                <a:gd name="T0" fmla="*/ 0 w 269"/>
                <a:gd name="T1" fmla="*/ 0 h 250"/>
                <a:gd name="T2" fmla="*/ 0 w 269"/>
                <a:gd name="T3" fmla="*/ 2147483647 h 250"/>
                <a:gd name="T4" fmla="*/ 2147483647 w 269"/>
                <a:gd name="T5" fmla="*/ 2147483647 h 250"/>
                <a:gd name="T6" fmla="*/ 2147483647 w 269"/>
                <a:gd name="T7" fmla="*/ 0 h 250"/>
                <a:gd name="T8" fmla="*/ 0 w 269"/>
                <a:gd name="T9" fmla="*/ 0 h 250"/>
                <a:gd name="T10" fmla="*/ 0 w 269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9" h="250">
                  <a:moveTo>
                    <a:pt x="0" y="0"/>
                  </a:moveTo>
                  <a:lnTo>
                    <a:pt x="0" y="250"/>
                  </a:lnTo>
                  <a:lnTo>
                    <a:pt x="269" y="250"/>
                  </a:lnTo>
                  <a:lnTo>
                    <a:pt x="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43" name="Freeform 30"/>
            <p:cNvSpPr>
              <a:spLocks/>
            </p:cNvSpPr>
            <p:nvPr/>
          </p:nvSpPr>
          <p:spPr bwMode="auto">
            <a:xfrm>
              <a:off x="5541963" y="2794000"/>
              <a:ext cx="427037" cy="395288"/>
            </a:xfrm>
            <a:custGeom>
              <a:avLst/>
              <a:gdLst>
                <a:gd name="T0" fmla="*/ 0 w 269"/>
                <a:gd name="T1" fmla="*/ 0 h 249"/>
                <a:gd name="T2" fmla="*/ 0 w 269"/>
                <a:gd name="T3" fmla="*/ 2147483647 h 249"/>
                <a:gd name="T4" fmla="*/ 2147483647 w 269"/>
                <a:gd name="T5" fmla="*/ 2147483647 h 249"/>
                <a:gd name="T6" fmla="*/ 2147483647 w 269"/>
                <a:gd name="T7" fmla="*/ 0 h 249"/>
                <a:gd name="T8" fmla="*/ 0 w 269"/>
                <a:gd name="T9" fmla="*/ 0 h 249"/>
                <a:gd name="T10" fmla="*/ 0 w 269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9" h="249">
                  <a:moveTo>
                    <a:pt x="0" y="0"/>
                  </a:moveTo>
                  <a:lnTo>
                    <a:pt x="0" y="249"/>
                  </a:lnTo>
                  <a:lnTo>
                    <a:pt x="269" y="249"/>
                  </a:lnTo>
                  <a:lnTo>
                    <a:pt x="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44" name="Freeform 31"/>
            <p:cNvSpPr>
              <a:spLocks/>
            </p:cNvSpPr>
            <p:nvPr/>
          </p:nvSpPr>
          <p:spPr bwMode="auto">
            <a:xfrm>
              <a:off x="7310438" y="3089275"/>
              <a:ext cx="427037" cy="396875"/>
            </a:xfrm>
            <a:custGeom>
              <a:avLst/>
              <a:gdLst>
                <a:gd name="T0" fmla="*/ 0 w 269"/>
                <a:gd name="T1" fmla="*/ 0 h 250"/>
                <a:gd name="T2" fmla="*/ 0 w 269"/>
                <a:gd name="T3" fmla="*/ 2147483647 h 250"/>
                <a:gd name="T4" fmla="*/ 2147483647 w 269"/>
                <a:gd name="T5" fmla="*/ 2147483647 h 250"/>
                <a:gd name="T6" fmla="*/ 2147483647 w 269"/>
                <a:gd name="T7" fmla="*/ 0 h 250"/>
                <a:gd name="T8" fmla="*/ 0 w 269"/>
                <a:gd name="T9" fmla="*/ 0 h 250"/>
                <a:gd name="T10" fmla="*/ 0 w 269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9" h="250">
                  <a:moveTo>
                    <a:pt x="0" y="0"/>
                  </a:moveTo>
                  <a:lnTo>
                    <a:pt x="0" y="250"/>
                  </a:lnTo>
                  <a:lnTo>
                    <a:pt x="269" y="250"/>
                  </a:lnTo>
                  <a:lnTo>
                    <a:pt x="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45" name="Freeform 32"/>
            <p:cNvSpPr>
              <a:spLocks/>
            </p:cNvSpPr>
            <p:nvPr/>
          </p:nvSpPr>
          <p:spPr bwMode="auto">
            <a:xfrm>
              <a:off x="7953375" y="3089275"/>
              <a:ext cx="427038" cy="396875"/>
            </a:xfrm>
            <a:custGeom>
              <a:avLst/>
              <a:gdLst>
                <a:gd name="T0" fmla="*/ 0 w 269"/>
                <a:gd name="T1" fmla="*/ 0 h 250"/>
                <a:gd name="T2" fmla="*/ 0 w 269"/>
                <a:gd name="T3" fmla="*/ 2147483647 h 250"/>
                <a:gd name="T4" fmla="*/ 2147483647 w 269"/>
                <a:gd name="T5" fmla="*/ 2147483647 h 250"/>
                <a:gd name="T6" fmla="*/ 2147483647 w 269"/>
                <a:gd name="T7" fmla="*/ 0 h 250"/>
                <a:gd name="T8" fmla="*/ 0 w 269"/>
                <a:gd name="T9" fmla="*/ 0 h 250"/>
                <a:gd name="T10" fmla="*/ 0 w 269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9" h="250">
                  <a:moveTo>
                    <a:pt x="0" y="0"/>
                  </a:moveTo>
                  <a:lnTo>
                    <a:pt x="0" y="250"/>
                  </a:lnTo>
                  <a:lnTo>
                    <a:pt x="269" y="250"/>
                  </a:lnTo>
                  <a:lnTo>
                    <a:pt x="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46" name="Freeform 33"/>
            <p:cNvSpPr>
              <a:spLocks/>
            </p:cNvSpPr>
            <p:nvPr/>
          </p:nvSpPr>
          <p:spPr bwMode="auto">
            <a:xfrm>
              <a:off x="7308850" y="3287713"/>
              <a:ext cx="428625" cy="49212"/>
            </a:xfrm>
            <a:custGeom>
              <a:avLst/>
              <a:gdLst>
                <a:gd name="T0" fmla="*/ 0 w 270"/>
                <a:gd name="T1" fmla="*/ 0 h 31"/>
                <a:gd name="T2" fmla="*/ 0 w 270"/>
                <a:gd name="T3" fmla="*/ 2147483647 h 31"/>
                <a:gd name="T4" fmla="*/ 2147483647 w 270"/>
                <a:gd name="T5" fmla="*/ 2147483647 h 31"/>
                <a:gd name="T6" fmla="*/ 2147483647 w 270"/>
                <a:gd name="T7" fmla="*/ 0 h 31"/>
                <a:gd name="T8" fmla="*/ 0 w 270"/>
                <a:gd name="T9" fmla="*/ 0 h 31"/>
                <a:gd name="T10" fmla="*/ 0 w 270"/>
                <a:gd name="T11" fmla="*/ 0 h 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0" h="31">
                  <a:moveTo>
                    <a:pt x="0" y="0"/>
                  </a:moveTo>
                  <a:lnTo>
                    <a:pt x="0" y="31"/>
                  </a:lnTo>
                  <a:lnTo>
                    <a:pt x="270" y="31"/>
                  </a:lnTo>
                  <a:lnTo>
                    <a:pt x="2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47" name="Freeform 34"/>
            <p:cNvSpPr>
              <a:spLocks/>
            </p:cNvSpPr>
            <p:nvPr/>
          </p:nvSpPr>
          <p:spPr bwMode="auto">
            <a:xfrm>
              <a:off x="8112125" y="3090863"/>
              <a:ext cx="53975" cy="395287"/>
            </a:xfrm>
            <a:custGeom>
              <a:avLst/>
              <a:gdLst>
                <a:gd name="T0" fmla="*/ 0 w 34"/>
                <a:gd name="T1" fmla="*/ 0 h 249"/>
                <a:gd name="T2" fmla="*/ 0 w 34"/>
                <a:gd name="T3" fmla="*/ 2147483647 h 249"/>
                <a:gd name="T4" fmla="*/ 2147483647 w 34"/>
                <a:gd name="T5" fmla="*/ 2147483647 h 249"/>
                <a:gd name="T6" fmla="*/ 2147483647 w 34"/>
                <a:gd name="T7" fmla="*/ 0 h 249"/>
                <a:gd name="T8" fmla="*/ 0 w 34"/>
                <a:gd name="T9" fmla="*/ 0 h 249"/>
                <a:gd name="T10" fmla="*/ 0 w 34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249">
                  <a:moveTo>
                    <a:pt x="0" y="0"/>
                  </a:moveTo>
                  <a:lnTo>
                    <a:pt x="0" y="249"/>
                  </a:lnTo>
                  <a:lnTo>
                    <a:pt x="34" y="249"/>
                  </a:lnTo>
                  <a:lnTo>
                    <a:pt x="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48" name="Rectangle 35"/>
            <p:cNvSpPr>
              <a:spLocks noChangeArrowheads="1"/>
            </p:cNvSpPr>
            <p:nvPr/>
          </p:nvSpPr>
          <p:spPr bwMode="auto">
            <a:xfrm>
              <a:off x="2484438" y="3778250"/>
              <a:ext cx="436562" cy="40798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49" name="Freeform 36"/>
            <p:cNvSpPr>
              <a:spLocks/>
            </p:cNvSpPr>
            <p:nvPr/>
          </p:nvSpPr>
          <p:spPr bwMode="auto">
            <a:xfrm>
              <a:off x="2484438" y="3781425"/>
              <a:ext cx="427037" cy="396875"/>
            </a:xfrm>
            <a:custGeom>
              <a:avLst/>
              <a:gdLst>
                <a:gd name="T0" fmla="*/ 0 w 269"/>
                <a:gd name="T1" fmla="*/ 0 h 250"/>
                <a:gd name="T2" fmla="*/ 0 w 269"/>
                <a:gd name="T3" fmla="*/ 2147483647 h 250"/>
                <a:gd name="T4" fmla="*/ 2147483647 w 269"/>
                <a:gd name="T5" fmla="*/ 2147483647 h 250"/>
                <a:gd name="T6" fmla="*/ 2147483647 w 269"/>
                <a:gd name="T7" fmla="*/ 0 h 250"/>
                <a:gd name="T8" fmla="*/ 0 w 269"/>
                <a:gd name="T9" fmla="*/ 0 h 250"/>
                <a:gd name="T10" fmla="*/ 0 w 269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9" h="250">
                  <a:moveTo>
                    <a:pt x="0" y="0"/>
                  </a:moveTo>
                  <a:lnTo>
                    <a:pt x="0" y="250"/>
                  </a:lnTo>
                  <a:lnTo>
                    <a:pt x="269" y="250"/>
                  </a:lnTo>
                  <a:lnTo>
                    <a:pt x="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50" name="Rectangle 37"/>
            <p:cNvSpPr>
              <a:spLocks noChangeArrowheads="1"/>
            </p:cNvSpPr>
            <p:nvPr/>
          </p:nvSpPr>
          <p:spPr bwMode="auto">
            <a:xfrm>
              <a:off x="2484438" y="3778250"/>
              <a:ext cx="436562" cy="40798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51" name="Freeform 38"/>
            <p:cNvSpPr>
              <a:spLocks/>
            </p:cNvSpPr>
            <p:nvPr/>
          </p:nvSpPr>
          <p:spPr bwMode="auto">
            <a:xfrm>
              <a:off x="2484438" y="3781425"/>
              <a:ext cx="427037" cy="396875"/>
            </a:xfrm>
            <a:custGeom>
              <a:avLst/>
              <a:gdLst>
                <a:gd name="T0" fmla="*/ 0 w 269"/>
                <a:gd name="T1" fmla="*/ 0 h 250"/>
                <a:gd name="T2" fmla="*/ 0 w 269"/>
                <a:gd name="T3" fmla="*/ 2147483647 h 250"/>
                <a:gd name="T4" fmla="*/ 2147483647 w 269"/>
                <a:gd name="T5" fmla="*/ 2147483647 h 250"/>
                <a:gd name="T6" fmla="*/ 2147483647 w 269"/>
                <a:gd name="T7" fmla="*/ 0 h 250"/>
                <a:gd name="T8" fmla="*/ 0 w 269"/>
                <a:gd name="T9" fmla="*/ 0 h 250"/>
                <a:gd name="T10" fmla="*/ 0 w 269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9" h="250">
                  <a:moveTo>
                    <a:pt x="0" y="0"/>
                  </a:moveTo>
                  <a:lnTo>
                    <a:pt x="0" y="250"/>
                  </a:lnTo>
                  <a:lnTo>
                    <a:pt x="269" y="250"/>
                  </a:lnTo>
                  <a:lnTo>
                    <a:pt x="26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 cap="rnd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52" name="Rectangle 39"/>
            <p:cNvSpPr>
              <a:spLocks noChangeArrowheads="1"/>
            </p:cNvSpPr>
            <p:nvPr/>
          </p:nvSpPr>
          <p:spPr bwMode="auto">
            <a:xfrm>
              <a:off x="2913063" y="3778250"/>
              <a:ext cx="436562" cy="40798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53" name="Freeform 40"/>
            <p:cNvSpPr>
              <a:spLocks/>
            </p:cNvSpPr>
            <p:nvPr/>
          </p:nvSpPr>
          <p:spPr bwMode="auto">
            <a:xfrm>
              <a:off x="2914650" y="3781425"/>
              <a:ext cx="427038" cy="396875"/>
            </a:xfrm>
            <a:custGeom>
              <a:avLst/>
              <a:gdLst>
                <a:gd name="T0" fmla="*/ 0 w 269"/>
                <a:gd name="T1" fmla="*/ 0 h 250"/>
                <a:gd name="T2" fmla="*/ 0 w 269"/>
                <a:gd name="T3" fmla="*/ 2147483647 h 250"/>
                <a:gd name="T4" fmla="*/ 2147483647 w 269"/>
                <a:gd name="T5" fmla="*/ 2147483647 h 250"/>
                <a:gd name="T6" fmla="*/ 2147483647 w 269"/>
                <a:gd name="T7" fmla="*/ 0 h 250"/>
                <a:gd name="T8" fmla="*/ 0 w 269"/>
                <a:gd name="T9" fmla="*/ 0 h 250"/>
                <a:gd name="T10" fmla="*/ 0 w 269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9" h="250">
                  <a:moveTo>
                    <a:pt x="0" y="0"/>
                  </a:moveTo>
                  <a:lnTo>
                    <a:pt x="0" y="250"/>
                  </a:lnTo>
                  <a:lnTo>
                    <a:pt x="269" y="250"/>
                  </a:lnTo>
                  <a:lnTo>
                    <a:pt x="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54" name="Rectangle 41"/>
            <p:cNvSpPr>
              <a:spLocks noChangeArrowheads="1"/>
            </p:cNvSpPr>
            <p:nvPr/>
          </p:nvSpPr>
          <p:spPr bwMode="auto">
            <a:xfrm>
              <a:off x="2913063" y="3778250"/>
              <a:ext cx="436562" cy="40798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55" name="Freeform 42"/>
            <p:cNvSpPr>
              <a:spLocks/>
            </p:cNvSpPr>
            <p:nvPr/>
          </p:nvSpPr>
          <p:spPr bwMode="auto">
            <a:xfrm>
              <a:off x="2914650" y="3781425"/>
              <a:ext cx="427038" cy="396875"/>
            </a:xfrm>
            <a:custGeom>
              <a:avLst/>
              <a:gdLst>
                <a:gd name="T0" fmla="*/ 0 w 269"/>
                <a:gd name="T1" fmla="*/ 0 h 250"/>
                <a:gd name="T2" fmla="*/ 0 w 269"/>
                <a:gd name="T3" fmla="*/ 2147483647 h 250"/>
                <a:gd name="T4" fmla="*/ 2147483647 w 269"/>
                <a:gd name="T5" fmla="*/ 2147483647 h 250"/>
                <a:gd name="T6" fmla="*/ 2147483647 w 269"/>
                <a:gd name="T7" fmla="*/ 0 h 250"/>
                <a:gd name="T8" fmla="*/ 0 w 269"/>
                <a:gd name="T9" fmla="*/ 0 h 250"/>
                <a:gd name="T10" fmla="*/ 0 w 269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9" h="250">
                  <a:moveTo>
                    <a:pt x="0" y="0"/>
                  </a:moveTo>
                  <a:lnTo>
                    <a:pt x="0" y="250"/>
                  </a:lnTo>
                  <a:lnTo>
                    <a:pt x="269" y="250"/>
                  </a:lnTo>
                  <a:lnTo>
                    <a:pt x="26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 cap="rnd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56" name="Rectangle 43"/>
            <p:cNvSpPr>
              <a:spLocks noChangeArrowheads="1"/>
            </p:cNvSpPr>
            <p:nvPr/>
          </p:nvSpPr>
          <p:spPr bwMode="auto">
            <a:xfrm>
              <a:off x="3341688" y="3778250"/>
              <a:ext cx="436562" cy="40798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57" name="Freeform 44"/>
            <p:cNvSpPr>
              <a:spLocks/>
            </p:cNvSpPr>
            <p:nvPr/>
          </p:nvSpPr>
          <p:spPr bwMode="auto">
            <a:xfrm>
              <a:off x="3341688" y="3779838"/>
              <a:ext cx="428625" cy="396875"/>
            </a:xfrm>
            <a:custGeom>
              <a:avLst/>
              <a:gdLst>
                <a:gd name="T0" fmla="*/ 0 w 270"/>
                <a:gd name="T1" fmla="*/ 0 h 250"/>
                <a:gd name="T2" fmla="*/ 0 w 270"/>
                <a:gd name="T3" fmla="*/ 2147483647 h 250"/>
                <a:gd name="T4" fmla="*/ 2147483647 w 270"/>
                <a:gd name="T5" fmla="*/ 2147483647 h 250"/>
                <a:gd name="T6" fmla="*/ 2147483647 w 270"/>
                <a:gd name="T7" fmla="*/ 0 h 250"/>
                <a:gd name="T8" fmla="*/ 0 w 270"/>
                <a:gd name="T9" fmla="*/ 0 h 250"/>
                <a:gd name="T10" fmla="*/ 0 w 270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0" h="250">
                  <a:moveTo>
                    <a:pt x="0" y="0"/>
                  </a:moveTo>
                  <a:lnTo>
                    <a:pt x="0" y="250"/>
                  </a:lnTo>
                  <a:lnTo>
                    <a:pt x="270" y="250"/>
                  </a:lnTo>
                  <a:lnTo>
                    <a:pt x="2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58" name="Rectangle 45"/>
            <p:cNvSpPr>
              <a:spLocks noChangeArrowheads="1"/>
            </p:cNvSpPr>
            <p:nvPr/>
          </p:nvSpPr>
          <p:spPr bwMode="auto">
            <a:xfrm>
              <a:off x="3341688" y="3778250"/>
              <a:ext cx="436562" cy="40798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59" name="Freeform 46"/>
            <p:cNvSpPr>
              <a:spLocks/>
            </p:cNvSpPr>
            <p:nvPr/>
          </p:nvSpPr>
          <p:spPr bwMode="auto">
            <a:xfrm>
              <a:off x="3341688" y="3779838"/>
              <a:ext cx="428625" cy="396875"/>
            </a:xfrm>
            <a:custGeom>
              <a:avLst/>
              <a:gdLst>
                <a:gd name="T0" fmla="*/ 0 w 270"/>
                <a:gd name="T1" fmla="*/ 0 h 250"/>
                <a:gd name="T2" fmla="*/ 0 w 270"/>
                <a:gd name="T3" fmla="*/ 2147483647 h 250"/>
                <a:gd name="T4" fmla="*/ 2147483647 w 270"/>
                <a:gd name="T5" fmla="*/ 2147483647 h 250"/>
                <a:gd name="T6" fmla="*/ 2147483647 w 270"/>
                <a:gd name="T7" fmla="*/ 0 h 250"/>
                <a:gd name="T8" fmla="*/ 0 w 270"/>
                <a:gd name="T9" fmla="*/ 0 h 250"/>
                <a:gd name="T10" fmla="*/ 0 w 270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0" h="250">
                  <a:moveTo>
                    <a:pt x="0" y="0"/>
                  </a:moveTo>
                  <a:lnTo>
                    <a:pt x="0" y="250"/>
                  </a:lnTo>
                  <a:lnTo>
                    <a:pt x="270" y="250"/>
                  </a:lnTo>
                  <a:lnTo>
                    <a:pt x="27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 cap="rnd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60" name="Rectangle 47"/>
            <p:cNvSpPr>
              <a:spLocks noChangeArrowheads="1"/>
            </p:cNvSpPr>
            <p:nvPr/>
          </p:nvSpPr>
          <p:spPr bwMode="auto">
            <a:xfrm>
              <a:off x="3770313" y="3778250"/>
              <a:ext cx="436562" cy="40798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61" name="Freeform 48"/>
            <p:cNvSpPr>
              <a:spLocks/>
            </p:cNvSpPr>
            <p:nvPr/>
          </p:nvSpPr>
          <p:spPr bwMode="auto">
            <a:xfrm>
              <a:off x="3773488" y="3779838"/>
              <a:ext cx="427037" cy="396875"/>
            </a:xfrm>
            <a:custGeom>
              <a:avLst/>
              <a:gdLst>
                <a:gd name="T0" fmla="*/ 0 w 269"/>
                <a:gd name="T1" fmla="*/ 0 h 250"/>
                <a:gd name="T2" fmla="*/ 0 w 269"/>
                <a:gd name="T3" fmla="*/ 2147483647 h 250"/>
                <a:gd name="T4" fmla="*/ 2147483647 w 269"/>
                <a:gd name="T5" fmla="*/ 2147483647 h 250"/>
                <a:gd name="T6" fmla="*/ 2147483647 w 269"/>
                <a:gd name="T7" fmla="*/ 0 h 250"/>
                <a:gd name="T8" fmla="*/ 0 w 269"/>
                <a:gd name="T9" fmla="*/ 0 h 250"/>
                <a:gd name="T10" fmla="*/ 0 w 269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9" h="250">
                  <a:moveTo>
                    <a:pt x="0" y="0"/>
                  </a:moveTo>
                  <a:lnTo>
                    <a:pt x="0" y="250"/>
                  </a:lnTo>
                  <a:lnTo>
                    <a:pt x="269" y="250"/>
                  </a:lnTo>
                  <a:lnTo>
                    <a:pt x="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62" name="Rectangle 49"/>
            <p:cNvSpPr>
              <a:spLocks noChangeArrowheads="1"/>
            </p:cNvSpPr>
            <p:nvPr/>
          </p:nvSpPr>
          <p:spPr bwMode="auto">
            <a:xfrm>
              <a:off x="3770313" y="3778250"/>
              <a:ext cx="436562" cy="40798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63" name="Freeform 50"/>
            <p:cNvSpPr>
              <a:spLocks/>
            </p:cNvSpPr>
            <p:nvPr/>
          </p:nvSpPr>
          <p:spPr bwMode="auto">
            <a:xfrm>
              <a:off x="3773488" y="3779838"/>
              <a:ext cx="427037" cy="396875"/>
            </a:xfrm>
            <a:custGeom>
              <a:avLst/>
              <a:gdLst>
                <a:gd name="T0" fmla="*/ 0 w 269"/>
                <a:gd name="T1" fmla="*/ 0 h 250"/>
                <a:gd name="T2" fmla="*/ 0 w 269"/>
                <a:gd name="T3" fmla="*/ 2147483647 h 250"/>
                <a:gd name="T4" fmla="*/ 2147483647 w 269"/>
                <a:gd name="T5" fmla="*/ 2147483647 h 250"/>
                <a:gd name="T6" fmla="*/ 2147483647 w 269"/>
                <a:gd name="T7" fmla="*/ 0 h 250"/>
                <a:gd name="T8" fmla="*/ 0 w 269"/>
                <a:gd name="T9" fmla="*/ 0 h 250"/>
                <a:gd name="T10" fmla="*/ 0 w 269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9" h="250">
                  <a:moveTo>
                    <a:pt x="0" y="0"/>
                  </a:moveTo>
                  <a:lnTo>
                    <a:pt x="0" y="250"/>
                  </a:lnTo>
                  <a:lnTo>
                    <a:pt x="269" y="250"/>
                  </a:lnTo>
                  <a:lnTo>
                    <a:pt x="26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 cap="rnd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64" name="Rectangle 51"/>
            <p:cNvSpPr>
              <a:spLocks noChangeArrowheads="1"/>
            </p:cNvSpPr>
            <p:nvPr/>
          </p:nvSpPr>
          <p:spPr bwMode="auto">
            <a:xfrm>
              <a:off x="5535613" y="3186113"/>
              <a:ext cx="436562" cy="40798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65" name="Freeform 52"/>
            <p:cNvSpPr>
              <a:spLocks/>
            </p:cNvSpPr>
            <p:nvPr/>
          </p:nvSpPr>
          <p:spPr bwMode="auto">
            <a:xfrm>
              <a:off x="5541963" y="3189288"/>
              <a:ext cx="427037" cy="396875"/>
            </a:xfrm>
            <a:custGeom>
              <a:avLst/>
              <a:gdLst>
                <a:gd name="T0" fmla="*/ 0 w 269"/>
                <a:gd name="T1" fmla="*/ 0 h 250"/>
                <a:gd name="T2" fmla="*/ 0 w 269"/>
                <a:gd name="T3" fmla="*/ 2147483647 h 250"/>
                <a:gd name="T4" fmla="*/ 2147483647 w 269"/>
                <a:gd name="T5" fmla="*/ 2147483647 h 250"/>
                <a:gd name="T6" fmla="*/ 2147483647 w 269"/>
                <a:gd name="T7" fmla="*/ 0 h 250"/>
                <a:gd name="T8" fmla="*/ 0 w 269"/>
                <a:gd name="T9" fmla="*/ 0 h 250"/>
                <a:gd name="T10" fmla="*/ 0 w 269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9" h="250">
                  <a:moveTo>
                    <a:pt x="0" y="0"/>
                  </a:moveTo>
                  <a:lnTo>
                    <a:pt x="0" y="250"/>
                  </a:lnTo>
                  <a:lnTo>
                    <a:pt x="269" y="250"/>
                  </a:lnTo>
                  <a:lnTo>
                    <a:pt x="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66" name="Rectangle 53"/>
            <p:cNvSpPr>
              <a:spLocks noChangeArrowheads="1"/>
            </p:cNvSpPr>
            <p:nvPr/>
          </p:nvSpPr>
          <p:spPr bwMode="auto">
            <a:xfrm>
              <a:off x="5535613" y="3186113"/>
              <a:ext cx="436562" cy="40798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67" name="Freeform 54"/>
            <p:cNvSpPr>
              <a:spLocks/>
            </p:cNvSpPr>
            <p:nvPr/>
          </p:nvSpPr>
          <p:spPr bwMode="auto">
            <a:xfrm>
              <a:off x="5541963" y="3189288"/>
              <a:ext cx="427037" cy="396875"/>
            </a:xfrm>
            <a:custGeom>
              <a:avLst/>
              <a:gdLst>
                <a:gd name="T0" fmla="*/ 0 w 269"/>
                <a:gd name="T1" fmla="*/ 0 h 250"/>
                <a:gd name="T2" fmla="*/ 0 w 269"/>
                <a:gd name="T3" fmla="*/ 2147483647 h 250"/>
                <a:gd name="T4" fmla="*/ 2147483647 w 269"/>
                <a:gd name="T5" fmla="*/ 2147483647 h 250"/>
                <a:gd name="T6" fmla="*/ 2147483647 w 269"/>
                <a:gd name="T7" fmla="*/ 0 h 250"/>
                <a:gd name="T8" fmla="*/ 0 w 269"/>
                <a:gd name="T9" fmla="*/ 0 h 250"/>
                <a:gd name="T10" fmla="*/ 0 w 269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9" h="250">
                  <a:moveTo>
                    <a:pt x="0" y="0"/>
                  </a:moveTo>
                  <a:lnTo>
                    <a:pt x="0" y="250"/>
                  </a:lnTo>
                  <a:lnTo>
                    <a:pt x="269" y="250"/>
                  </a:lnTo>
                  <a:lnTo>
                    <a:pt x="26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 cap="rnd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68" name="Rectangle 55"/>
            <p:cNvSpPr>
              <a:spLocks noChangeArrowheads="1"/>
            </p:cNvSpPr>
            <p:nvPr/>
          </p:nvSpPr>
          <p:spPr bwMode="auto">
            <a:xfrm>
              <a:off x="5535613" y="3581400"/>
              <a:ext cx="436562" cy="40798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69" name="Freeform 56"/>
            <p:cNvSpPr>
              <a:spLocks/>
            </p:cNvSpPr>
            <p:nvPr/>
          </p:nvSpPr>
          <p:spPr bwMode="auto">
            <a:xfrm>
              <a:off x="5541963" y="3584575"/>
              <a:ext cx="427037" cy="395288"/>
            </a:xfrm>
            <a:custGeom>
              <a:avLst/>
              <a:gdLst>
                <a:gd name="T0" fmla="*/ 0 w 269"/>
                <a:gd name="T1" fmla="*/ 0 h 249"/>
                <a:gd name="T2" fmla="*/ 0 w 269"/>
                <a:gd name="T3" fmla="*/ 2147483647 h 249"/>
                <a:gd name="T4" fmla="*/ 2147483647 w 269"/>
                <a:gd name="T5" fmla="*/ 2147483647 h 249"/>
                <a:gd name="T6" fmla="*/ 2147483647 w 269"/>
                <a:gd name="T7" fmla="*/ 0 h 249"/>
                <a:gd name="T8" fmla="*/ 0 w 269"/>
                <a:gd name="T9" fmla="*/ 0 h 249"/>
                <a:gd name="T10" fmla="*/ 0 w 269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9" h="249">
                  <a:moveTo>
                    <a:pt x="0" y="0"/>
                  </a:moveTo>
                  <a:lnTo>
                    <a:pt x="0" y="249"/>
                  </a:lnTo>
                  <a:lnTo>
                    <a:pt x="269" y="249"/>
                  </a:lnTo>
                  <a:lnTo>
                    <a:pt x="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70" name="Rectangle 57"/>
            <p:cNvSpPr>
              <a:spLocks noChangeArrowheads="1"/>
            </p:cNvSpPr>
            <p:nvPr/>
          </p:nvSpPr>
          <p:spPr bwMode="auto">
            <a:xfrm>
              <a:off x="5535613" y="3581400"/>
              <a:ext cx="436562" cy="40798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71" name="Freeform 58"/>
            <p:cNvSpPr>
              <a:spLocks/>
            </p:cNvSpPr>
            <p:nvPr/>
          </p:nvSpPr>
          <p:spPr bwMode="auto">
            <a:xfrm>
              <a:off x="5541963" y="3584575"/>
              <a:ext cx="427037" cy="395288"/>
            </a:xfrm>
            <a:custGeom>
              <a:avLst/>
              <a:gdLst>
                <a:gd name="T0" fmla="*/ 0 w 269"/>
                <a:gd name="T1" fmla="*/ 0 h 249"/>
                <a:gd name="T2" fmla="*/ 0 w 269"/>
                <a:gd name="T3" fmla="*/ 2147483647 h 249"/>
                <a:gd name="T4" fmla="*/ 2147483647 w 269"/>
                <a:gd name="T5" fmla="*/ 2147483647 h 249"/>
                <a:gd name="T6" fmla="*/ 2147483647 w 269"/>
                <a:gd name="T7" fmla="*/ 0 h 249"/>
                <a:gd name="T8" fmla="*/ 0 w 269"/>
                <a:gd name="T9" fmla="*/ 0 h 249"/>
                <a:gd name="T10" fmla="*/ 0 w 269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9" h="249">
                  <a:moveTo>
                    <a:pt x="0" y="0"/>
                  </a:moveTo>
                  <a:lnTo>
                    <a:pt x="0" y="249"/>
                  </a:lnTo>
                  <a:lnTo>
                    <a:pt x="269" y="249"/>
                  </a:lnTo>
                  <a:lnTo>
                    <a:pt x="26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 cap="rnd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72" name="Rectangle 59"/>
            <p:cNvSpPr>
              <a:spLocks noChangeArrowheads="1"/>
            </p:cNvSpPr>
            <p:nvPr/>
          </p:nvSpPr>
          <p:spPr bwMode="auto">
            <a:xfrm>
              <a:off x="5535613" y="3975100"/>
              <a:ext cx="436562" cy="40798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73" name="Freeform 60"/>
            <p:cNvSpPr>
              <a:spLocks/>
            </p:cNvSpPr>
            <p:nvPr/>
          </p:nvSpPr>
          <p:spPr bwMode="auto">
            <a:xfrm>
              <a:off x="5541963" y="3978275"/>
              <a:ext cx="427037" cy="396875"/>
            </a:xfrm>
            <a:custGeom>
              <a:avLst/>
              <a:gdLst>
                <a:gd name="T0" fmla="*/ 0 w 269"/>
                <a:gd name="T1" fmla="*/ 0 h 250"/>
                <a:gd name="T2" fmla="*/ 0 w 269"/>
                <a:gd name="T3" fmla="*/ 2147483647 h 250"/>
                <a:gd name="T4" fmla="*/ 2147483647 w 269"/>
                <a:gd name="T5" fmla="*/ 2147483647 h 250"/>
                <a:gd name="T6" fmla="*/ 2147483647 w 269"/>
                <a:gd name="T7" fmla="*/ 0 h 250"/>
                <a:gd name="T8" fmla="*/ 0 w 269"/>
                <a:gd name="T9" fmla="*/ 0 h 250"/>
                <a:gd name="T10" fmla="*/ 0 w 269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9" h="250">
                  <a:moveTo>
                    <a:pt x="0" y="0"/>
                  </a:moveTo>
                  <a:lnTo>
                    <a:pt x="0" y="250"/>
                  </a:lnTo>
                  <a:lnTo>
                    <a:pt x="269" y="250"/>
                  </a:lnTo>
                  <a:lnTo>
                    <a:pt x="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74" name="Rectangle 61"/>
            <p:cNvSpPr>
              <a:spLocks noChangeArrowheads="1"/>
            </p:cNvSpPr>
            <p:nvPr/>
          </p:nvSpPr>
          <p:spPr bwMode="auto">
            <a:xfrm>
              <a:off x="5535613" y="3975100"/>
              <a:ext cx="436562" cy="40798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75" name="Freeform 62"/>
            <p:cNvSpPr>
              <a:spLocks/>
            </p:cNvSpPr>
            <p:nvPr/>
          </p:nvSpPr>
          <p:spPr bwMode="auto">
            <a:xfrm>
              <a:off x="5541963" y="3978275"/>
              <a:ext cx="427037" cy="396875"/>
            </a:xfrm>
            <a:custGeom>
              <a:avLst/>
              <a:gdLst>
                <a:gd name="T0" fmla="*/ 0 w 269"/>
                <a:gd name="T1" fmla="*/ 0 h 250"/>
                <a:gd name="T2" fmla="*/ 0 w 269"/>
                <a:gd name="T3" fmla="*/ 2147483647 h 250"/>
                <a:gd name="T4" fmla="*/ 2147483647 w 269"/>
                <a:gd name="T5" fmla="*/ 2147483647 h 250"/>
                <a:gd name="T6" fmla="*/ 2147483647 w 269"/>
                <a:gd name="T7" fmla="*/ 0 h 250"/>
                <a:gd name="T8" fmla="*/ 0 w 269"/>
                <a:gd name="T9" fmla="*/ 0 h 250"/>
                <a:gd name="T10" fmla="*/ 0 w 269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9" h="250">
                  <a:moveTo>
                    <a:pt x="0" y="0"/>
                  </a:moveTo>
                  <a:lnTo>
                    <a:pt x="0" y="250"/>
                  </a:lnTo>
                  <a:lnTo>
                    <a:pt x="269" y="250"/>
                  </a:lnTo>
                  <a:lnTo>
                    <a:pt x="26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 cap="rnd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76" name="Rectangle 63"/>
            <p:cNvSpPr>
              <a:spLocks noChangeArrowheads="1"/>
            </p:cNvSpPr>
            <p:nvPr/>
          </p:nvSpPr>
          <p:spPr bwMode="auto">
            <a:xfrm>
              <a:off x="5535613" y="4370388"/>
              <a:ext cx="436562" cy="40798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77" name="Freeform 64"/>
            <p:cNvSpPr>
              <a:spLocks/>
            </p:cNvSpPr>
            <p:nvPr/>
          </p:nvSpPr>
          <p:spPr bwMode="auto">
            <a:xfrm>
              <a:off x="5541963" y="4371975"/>
              <a:ext cx="427037" cy="396875"/>
            </a:xfrm>
            <a:custGeom>
              <a:avLst/>
              <a:gdLst>
                <a:gd name="T0" fmla="*/ 0 w 269"/>
                <a:gd name="T1" fmla="*/ 0 h 250"/>
                <a:gd name="T2" fmla="*/ 0 w 269"/>
                <a:gd name="T3" fmla="*/ 2147483647 h 250"/>
                <a:gd name="T4" fmla="*/ 2147483647 w 269"/>
                <a:gd name="T5" fmla="*/ 2147483647 h 250"/>
                <a:gd name="T6" fmla="*/ 2147483647 w 269"/>
                <a:gd name="T7" fmla="*/ 0 h 250"/>
                <a:gd name="T8" fmla="*/ 0 w 269"/>
                <a:gd name="T9" fmla="*/ 0 h 250"/>
                <a:gd name="T10" fmla="*/ 0 w 269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9" h="250">
                  <a:moveTo>
                    <a:pt x="0" y="0"/>
                  </a:moveTo>
                  <a:lnTo>
                    <a:pt x="0" y="250"/>
                  </a:lnTo>
                  <a:lnTo>
                    <a:pt x="269" y="250"/>
                  </a:lnTo>
                  <a:lnTo>
                    <a:pt x="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78" name="Rectangle 65"/>
            <p:cNvSpPr>
              <a:spLocks noChangeArrowheads="1"/>
            </p:cNvSpPr>
            <p:nvPr/>
          </p:nvSpPr>
          <p:spPr bwMode="auto">
            <a:xfrm>
              <a:off x="5535613" y="4370388"/>
              <a:ext cx="436562" cy="40798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79" name="Freeform 66"/>
            <p:cNvSpPr>
              <a:spLocks/>
            </p:cNvSpPr>
            <p:nvPr/>
          </p:nvSpPr>
          <p:spPr bwMode="auto">
            <a:xfrm>
              <a:off x="5541963" y="4371975"/>
              <a:ext cx="427037" cy="396875"/>
            </a:xfrm>
            <a:custGeom>
              <a:avLst/>
              <a:gdLst>
                <a:gd name="T0" fmla="*/ 0 w 269"/>
                <a:gd name="T1" fmla="*/ 0 h 250"/>
                <a:gd name="T2" fmla="*/ 0 w 269"/>
                <a:gd name="T3" fmla="*/ 2147483647 h 250"/>
                <a:gd name="T4" fmla="*/ 2147483647 w 269"/>
                <a:gd name="T5" fmla="*/ 2147483647 h 250"/>
                <a:gd name="T6" fmla="*/ 2147483647 w 269"/>
                <a:gd name="T7" fmla="*/ 0 h 250"/>
                <a:gd name="T8" fmla="*/ 0 w 269"/>
                <a:gd name="T9" fmla="*/ 0 h 250"/>
                <a:gd name="T10" fmla="*/ 0 w 269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9" h="250">
                  <a:moveTo>
                    <a:pt x="0" y="0"/>
                  </a:moveTo>
                  <a:lnTo>
                    <a:pt x="0" y="250"/>
                  </a:lnTo>
                  <a:lnTo>
                    <a:pt x="269" y="250"/>
                  </a:lnTo>
                  <a:lnTo>
                    <a:pt x="26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 cap="rnd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80" name="Rectangle 67"/>
            <p:cNvSpPr>
              <a:spLocks noChangeArrowheads="1"/>
            </p:cNvSpPr>
            <p:nvPr/>
          </p:nvSpPr>
          <p:spPr bwMode="auto">
            <a:xfrm>
              <a:off x="1354566" y="871232"/>
              <a:ext cx="688619" cy="270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rial" charset="0"/>
                </a:rPr>
                <a:t>Original </a:t>
              </a:r>
              <a:endParaRPr lang="en-US" sz="1400" dirty="0"/>
            </a:p>
          </p:txBody>
        </p:sp>
        <p:sp>
          <p:nvSpPr>
            <p:cNvPr id="13381" name="Rectangle 68"/>
            <p:cNvSpPr>
              <a:spLocks noChangeArrowheads="1"/>
            </p:cNvSpPr>
            <p:nvPr/>
          </p:nvSpPr>
          <p:spPr bwMode="auto">
            <a:xfrm>
              <a:off x="1376791" y="1107772"/>
              <a:ext cx="597577" cy="270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rial" charset="0"/>
                </a:rPr>
                <a:t>Access</a:t>
              </a:r>
              <a:endParaRPr lang="en-US" sz="1400" dirty="0"/>
            </a:p>
          </p:txBody>
        </p:sp>
        <p:sp>
          <p:nvSpPr>
            <p:cNvPr id="13382" name="Rectangle 69"/>
            <p:cNvSpPr>
              <a:spLocks noChangeArrowheads="1"/>
            </p:cNvSpPr>
            <p:nvPr/>
          </p:nvSpPr>
          <p:spPr bwMode="auto">
            <a:xfrm>
              <a:off x="1376791" y="1344308"/>
              <a:ext cx="595920" cy="270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rial" charset="0"/>
                </a:rPr>
                <a:t>Pattern</a:t>
              </a:r>
              <a:endParaRPr lang="en-US" sz="1400" dirty="0"/>
            </a:p>
          </p:txBody>
        </p:sp>
        <p:sp>
          <p:nvSpPr>
            <p:cNvPr id="13383" name="Rectangle 70"/>
            <p:cNvSpPr>
              <a:spLocks noChangeArrowheads="1"/>
            </p:cNvSpPr>
            <p:nvPr/>
          </p:nvSpPr>
          <p:spPr bwMode="auto">
            <a:xfrm>
              <a:off x="1491842" y="3089274"/>
              <a:ext cx="453297" cy="309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rial" charset="0"/>
                </a:rPr>
                <a:t>Tiled</a:t>
              </a:r>
              <a:r>
                <a:rPr lang="en-US" sz="1600" dirty="0">
                  <a:latin typeface="Arial" charset="0"/>
                </a:rPr>
                <a:t> </a:t>
              </a:r>
              <a:endParaRPr lang="en-US" sz="1800" dirty="0"/>
            </a:p>
          </p:txBody>
        </p:sp>
        <p:sp>
          <p:nvSpPr>
            <p:cNvPr id="13384" name="Rectangle 71"/>
            <p:cNvSpPr>
              <a:spLocks noChangeArrowheads="1"/>
            </p:cNvSpPr>
            <p:nvPr/>
          </p:nvSpPr>
          <p:spPr bwMode="auto">
            <a:xfrm>
              <a:off x="1377541" y="3319462"/>
              <a:ext cx="597577" cy="270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rial" charset="0"/>
                </a:rPr>
                <a:t>Access</a:t>
              </a:r>
              <a:endParaRPr lang="en-US" sz="1400" dirty="0"/>
            </a:p>
          </p:txBody>
        </p:sp>
        <p:sp>
          <p:nvSpPr>
            <p:cNvPr id="13385" name="Rectangle 72"/>
            <p:cNvSpPr>
              <a:spLocks noChangeArrowheads="1"/>
            </p:cNvSpPr>
            <p:nvPr/>
          </p:nvSpPr>
          <p:spPr bwMode="auto">
            <a:xfrm>
              <a:off x="1377541" y="3556000"/>
              <a:ext cx="595920" cy="270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rial" charset="0"/>
                </a:rPr>
                <a:t>Pattern</a:t>
              </a:r>
              <a:endParaRPr lang="en-US" sz="1400" dirty="0"/>
            </a:p>
          </p:txBody>
        </p:sp>
        <p:sp>
          <p:nvSpPr>
            <p:cNvPr id="13386" name="Freeform 73"/>
            <p:cNvSpPr>
              <a:spLocks/>
            </p:cNvSpPr>
            <p:nvPr/>
          </p:nvSpPr>
          <p:spPr bwMode="auto">
            <a:xfrm>
              <a:off x="5808663" y="2773363"/>
              <a:ext cx="2220912" cy="234950"/>
            </a:xfrm>
            <a:custGeom>
              <a:avLst/>
              <a:gdLst>
                <a:gd name="T0" fmla="*/ 0 w 1399"/>
                <a:gd name="T1" fmla="*/ 2147483647 h 148"/>
                <a:gd name="T2" fmla="*/ 2147483647 w 1399"/>
                <a:gd name="T3" fmla="*/ 2147483647 h 14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399" h="148">
                  <a:moveTo>
                    <a:pt x="0" y="102"/>
                  </a:moveTo>
                  <a:cubicBezTo>
                    <a:pt x="615" y="0"/>
                    <a:pt x="1204" y="19"/>
                    <a:pt x="1399" y="148"/>
                  </a:cubicBez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87" name="Freeform 74"/>
            <p:cNvSpPr>
              <a:spLocks/>
            </p:cNvSpPr>
            <p:nvPr/>
          </p:nvSpPr>
          <p:spPr bwMode="auto">
            <a:xfrm>
              <a:off x="7989888" y="2973388"/>
              <a:ext cx="122237" cy="117475"/>
            </a:xfrm>
            <a:custGeom>
              <a:avLst/>
              <a:gdLst>
                <a:gd name="T0" fmla="*/ 2147483647 w 77"/>
                <a:gd name="T1" fmla="*/ 0 h 74"/>
                <a:gd name="T2" fmla="*/ 2147483647 w 77"/>
                <a:gd name="T3" fmla="*/ 2147483647 h 74"/>
                <a:gd name="T4" fmla="*/ 0 w 77"/>
                <a:gd name="T5" fmla="*/ 2147483647 h 74"/>
                <a:gd name="T6" fmla="*/ 2147483647 w 77"/>
                <a:gd name="T7" fmla="*/ 0 h 7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7" h="74">
                  <a:moveTo>
                    <a:pt x="41" y="0"/>
                  </a:moveTo>
                  <a:lnTo>
                    <a:pt x="77" y="74"/>
                  </a:lnTo>
                  <a:lnTo>
                    <a:pt x="0" y="3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88" name="Freeform 75"/>
            <p:cNvSpPr>
              <a:spLocks/>
            </p:cNvSpPr>
            <p:nvPr/>
          </p:nvSpPr>
          <p:spPr bwMode="auto">
            <a:xfrm>
              <a:off x="2270125" y="3557588"/>
              <a:ext cx="5159375" cy="1262062"/>
            </a:xfrm>
            <a:custGeom>
              <a:avLst/>
              <a:gdLst>
                <a:gd name="T0" fmla="*/ 0 w 3250"/>
                <a:gd name="T1" fmla="*/ 2147483647 h 795"/>
                <a:gd name="T2" fmla="*/ 2147483647 w 3250"/>
                <a:gd name="T3" fmla="*/ 0 h 79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250" h="795">
                  <a:moveTo>
                    <a:pt x="0" y="327"/>
                  </a:moveTo>
                  <a:cubicBezTo>
                    <a:pt x="1000" y="795"/>
                    <a:pt x="2374" y="657"/>
                    <a:pt x="3250" y="0"/>
                  </a:cubicBez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89" name="Freeform 76"/>
            <p:cNvSpPr>
              <a:spLocks/>
            </p:cNvSpPr>
            <p:nvPr/>
          </p:nvSpPr>
          <p:spPr bwMode="auto">
            <a:xfrm>
              <a:off x="7392988" y="3486150"/>
              <a:ext cx="130175" cy="109538"/>
            </a:xfrm>
            <a:custGeom>
              <a:avLst/>
              <a:gdLst>
                <a:gd name="T0" fmla="*/ 0 w 82"/>
                <a:gd name="T1" fmla="*/ 2147483647 h 69"/>
                <a:gd name="T2" fmla="*/ 2147483647 w 82"/>
                <a:gd name="T3" fmla="*/ 0 h 69"/>
                <a:gd name="T4" fmla="*/ 2147483647 w 82"/>
                <a:gd name="T5" fmla="*/ 2147483647 h 69"/>
                <a:gd name="T6" fmla="*/ 0 w 82"/>
                <a:gd name="T7" fmla="*/ 2147483647 h 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69">
                  <a:moveTo>
                    <a:pt x="0" y="30"/>
                  </a:moveTo>
                  <a:lnTo>
                    <a:pt x="82" y="0"/>
                  </a:lnTo>
                  <a:lnTo>
                    <a:pt x="36" y="69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90" name="Rectangle 77"/>
            <p:cNvSpPr>
              <a:spLocks noChangeArrowheads="1"/>
            </p:cNvSpPr>
            <p:nvPr/>
          </p:nvSpPr>
          <p:spPr bwMode="auto">
            <a:xfrm>
              <a:off x="7286624" y="2093914"/>
              <a:ext cx="832634" cy="270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rial" charset="0"/>
                </a:rPr>
                <a:t>Copy into </a:t>
              </a:r>
              <a:endParaRPr lang="en-US" sz="1400" dirty="0"/>
            </a:p>
          </p:txBody>
        </p:sp>
        <p:sp>
          <p:nvSpPr>
            <p:cNvPr id="13391" name="Rectangle 78"/>
            <p:cNvSpPr>
              <a:spLocks noChangeArrowheads="1"/>
            </p:cNvSpPr>
            <p:nvPr/>
          </p:nvSpPr>
          <p:spPr bwMode="auto">
            <a:xfrm>
              <a:off x="7375652" y="2363788"/>
              <a:ext cx="738186" cy="270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>
                  <a:latin typeface="Arial" charset="0"/>
                </a:rPr>
                <a:t>shared</a:t>
              </a:r>
              <a:endParaRPr lang="en-US" sz="1400" dirty="0"/>
            </a:p>
          </p:txBody>
        </p:sp>
        <p:sp>
          <p:nvSpPr>
            <p:cNvPr id="13392" name="Rectangle 79"/>
            <p:cNvSpPr>
              <a:spLocks noChangeArrowheads="1"/>
            </p:cNvSpPr>
            <p:nvPr/>
          </p:nvSpPr>
          <p:spPr bwMode="auto">
            <a:xfrm>
              <a:off x="7351713" y="2566988"/>
              <a:ext cx="667101" cy="270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latin typeface="Arial" charset="0"/>
                </a:rPr>
                <a:t>memory</a:t>
              </a:r>
              <a:endParaRPr lang="en-US" sz="1400"/>
            </a:p>
          </p:txBody>
        </p:sp>
        <p:sp>
          <p:nvSpPr>
            <p:cNvPr id="13393" name="Rectangle 80"/>
            <p:cNvSpPr>
              <a:spLocks noChangeArrowheads="1"/>
            </p:cNvSpPr>
            <p:nvPr/>
          </p:nvSpPr>
          <p:spPr bwMode="auto">
            <a:xfrm>
              <a:off x="7270238" y="3848138"/>
              <a:ext cx="708483" cy="270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latin typeface="Arial" charset="0"/>
                </a:rPr>
                <a:t>Perform </a:t>
              </a:r>
              <a:endParaRPr lang="en-US" sz="1400"/>
            </a:p>
          </p:txBody>
        </p:sp>
        <p:sp>
          <p:nvSpPr>
            <p:cNvPr id="13394" name="Rectangle 81"/>
            <p:cNvSpPr>
              <a:spLocks noChangeArrowheads="1"/>
            </p:cNvSpPr>
            <p:nvPr/>
          </p:nvSpPr>
          <p:spPr bwMode="auto">
            <a:xfrm>
              <a:off x="7033700" y="4084675"/>
              <a:ext cx="1120662" cy="270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latin typeface="Arial" charset="0"/>
                </a:rPr>
                <a:t>multiplication </a:t>
              </a:r>
              <a:endParaRPr lang="en-US" sz="1400"/>
            </a:p>
          </p:txBody>
        </p:sp>
        <p:sp>
          <p:nvSpPr>
            <p:cNvPr id="13395" name="Rectangle 82"/>
            <p:cNvSpPr>
              <a:spLocks noChangeArrowheads="1"/>
            </p:cNvSpPr>
            <p:nvPr/>
          </p:nvSpPr>
          <p:spPr bwMode="auto">
            <a:xfrm>
              <a:off x="6905114" y="4322802"/>
              <a:ext cx="1714927" cy="270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rial" charset="0"/>
                </a:rPr>
                <a:t>with shared memory </a:t>
              </a:r>
              <a:endParaRPr lang="en-US" sz="1400" dirty="0"/>
            </a:p>
          </p:txBody>
        </p:sp>
        <p:sp>
          <p:nvSpPr>
            <p:cNvPr id="13396" name="Rectangle 83"/>
            <p:cNvSpPr>
              <a:spLocks noChangeArrowheads="1"/>
            </p:cNvSpPr>
            <p:nvPr/>
          </p:nvSpPr>
          <p:spPr bwMode="auto">
            <a:xfrm>
              <a:off x="7341676" y="4559335"/>
              <a:ext cx="534673" cy="270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rial" charset="0"/>
                </a:rPr>
                <a:t>values</a:t>
              </a:r>
              <a:endParaRPr lang="en-US" sz="1400" dirty="0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93600" y="69919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9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5178">
        <p:fade/>
      </p:transition>
    </mc:Choice>
    <mc:Fallback xmlns="">
      <p:transition spd="med" advTm="1251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2" y="1279701"/>
            <a:ext cx="11084560" cy="640816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Performance Impact of Control Divergence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672" y="1973122"/>
            <a:ext cx="11054080" cy="53652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Boundary condition checks are vital for complete functionality and robustness of parallel code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 tiled matrix multiplication kernel has many boundary condition checks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 concern is that these checks may cause significant performance degradation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For example, see the tile loading code below:</a:t>
            </a:r>
          </a:p>
          <a:p>
            <a:pPr marL="0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67" dirty="0">
                <a:solidFill>
                  <a:schemeClr val="tx1"/>
                </a:solidFill>
              </a:rPr>
              <a:t>      if(Row &lt; Width &amp;&amp; t * TILE_WIDTH+tx &lt; Width) {</a:t>
            </a:r>
          </a:p>
          <a:p>
            <a:pPr marL="0" indent="0">
              <a:buNone/>
            </a:pPr>
            <a:r>
              <a:rPr lang="en-US" sz="1867" dirty="0">
                <a:solidFill>
                  <a:schemeClr val="tx1"/>
                </a:solidFill>
              </a:rPr>
              <a:t>         </a:t>
            </a:r>
            <a:r>
              <a:rPr lang="en-US" sz="1867" dirty="0" err="1">
                <a:solidFill>
                  <a:schemeClr val="tx1"/>
                </a:solidFill>
              </a:rPr>
              <a:t>ds_M</a:t>
            </a:r>
            <a:r>
              <a:rPr lang="en-US" sz="1867" dirty="0">
                <a:solidFill>
                  <a:schemeClr val="tx1"/>
                </a:solidFill>
              </a:rPr>
              <a:t>[ty][tx] = M[Row * Width + p * TILE_WIDTH + tx];</a:t>
            </a:r>
          </a:p>
          <a:p>
            <a:pPr marL="0" indent="0">
              <a:buNone/>
            </a:pPr>
            <a:r>
              <a:rPr lang="en-US" sz="1867" dirty="0">
                <a:solidFill>
                  <a:schemeClr val="tx1"/>
                </a:solidFill>
              </a:rPr>
              <a:t>      } else {</a:t>
            </a:r>
          </a:p>
          <a:p>
            <a:pPr marL="0" indent="0">
              <a:buNone/>
            </a:pPr>
            <a:r>
              <a:rPr lang="en-US" sz="1867" dirty="0">
                <a:solidFill>
                  <a:schemeClr val="tx1"/>
                </a:solidFill>
              </a:rPr>
              <a:t>       ds_M[ty][tx] = 0.0;</a:t>
            </a:r>
          </a:p>
          <a:p>
            <a:pPr marL="0" indent="0">
              <a:buNone/>
            </a:pPr>
            <a:r>
              <a:rPr lang="en-US" sz="1867" dirty="0">
                <a:solidFill>
                  <a:schemeClr val="tx1"/>
                </a:solidFill>
              </a:rPr>
              <a:t>      }</a:t>
            </a:r>
          </a:p>
          <a:p>
            <a:pPr marL="0" indent="0">
              <a:buNone/>
            </a:pPr>
            <a:endParaRPr lang="en-US" sz="1867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67" dirty="0">
                <a:solidFill>
                  <a:schemeClr val="tx1"/>
                </a:solidFill>
              </a:rPr>
              <a:t>      if (p*TILE_WIDTH+ty &lt; Width &amp;&amp; Col &lt; Width) {</a:t>
            </a:r>
          </a:p>
          <a:p>
            <a:pPr marL="0" indent="0">
              <a:buNone/>
            </a:pPr>
            <a:r>
              <a:rPr lang="en-US" sz="1867" dirty="0">
                <a:solidFill>
                  <a:schemeClr val="tx1"/>
                </a:solidFill>
              </a:rPr>
              <a:t>         </a:t>
            </a:r>
            <a:r>
              <a:rPr lang="en-US" sz="1867" dirty="0" err="1">
                <a:solidFill>
                  <a:schemeClr val="tx1"/>
                </a:solidFill>
              </a:rPr>
              <a:t>ds_N</a:t>
            </a:r>
            <a:r>
              <a:rPr lang="en-US" sz="1867" dirty="0">
                <a:solidFill>
                  <a:schemeClr val="tx1"/>
                </a:solidFill>
              </a:rPr>
              <a:t>[ty][tx] = N[(p*TILE_WIDTH + ty) * Width + Col];</a:t>
            </a:r>
          </a:p>
          <a:p>
            <a:pPr marL="0" indent="0">
              <a:buNone/>
            </a:pPr>
            <a:r>
              <a:rPr lang="en-US" sz="1867" dirty="0">
                <a:solidFill>
                  <a:schemeClr val="tx1"/>
                </a:solidFill>
              </a:rPr>
              <a:t>      } else {</a:t>
            </a:r>
          </a:p>
          <a:p>
            <a:pPr marL="0" indent="0">
              <a:buNone/>
            </a:pPr>
            <a:r>
              <a:rPr lang="en-US" sz="1867" dirty="0">
                <a:solidFill>
                  <a:schemeClr val="tx1"/>
                </a:solidFill>
              </a:rPr>
              <a:t>         ds_N[ty][tx] = 0.0;</a:t>
            </a:r>
          </a:p>
          <a:p>
            <a:pPr marL="0" indent="0">
              <a:buNone/>
            </a:pPr>
            <a:r>
              <a:rPr lang="en-US" sz="1867" dirty="0">
                <a:solidFill>
                  <a:schemeClr val="tx1"/>
                </a:solidFill>
              </a:rPr>
              <a:t>      }</a:t>
            </a:r>
          </a:p>
          <a:p>
            <a:pPr marL="0" indent="0"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446236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36800" y="3611420"/>
            <a:ext cx="7213600" cy="5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2"/>
          </a:p>
        </p:txBody>
      </p:sp>
      <p:sp>
        <p:nvSpPr>
          <p:cNvPr id="5" name="Rectangle 4"/>
          <p:cNvSpPr/>
          <p:nvPr/>
        </p:nvSpPr>
        <p:spPr>
          <a:xfrm>
            <a:off x="2318157" y="5503716"/>
            <a:ext cx="7213600" cy="5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2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96800" y="66594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9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6796">
        <p:fade/>
      </p:transition>
    </mc:Choice>
    <mc:Fallback xmlns="">
      <p:transition spd="med" advTm="767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89"/>
          <p:cNvSpPr>
            <a:spLocks noGrp="1" noChangeArrowheads="1"/>
          </p:cNvSpPr>
          <p:nvPr>
            <p:ph type="title"/>
          </p:nvPr>
        </p:nvSpPr>
        <p:spPr>
          <a:xfrm>
            <a:off x="553722" y="1362826"/>
            <a:ext cx="11084560" cy="640816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dirty="0">
                <a:solidFill>
                  <a:schemeClr val="accent4"/>
                </a:solidFill>
              </a:rPr>
              <a:t>Two types of blocks in loading M Tiles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68672" y="2056247"/>
            <a:ext cx="11054080" cy="53652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1. Blocks whose tiles are all within valid range until the last phase.</a:t>
            </a:r>
          </a:p>
          <a:p>
            <a:r>
              <a:rPr lang="en-US" dirty="0">
                <a:solidFill>
                  <a:schemeClr val="tx1"/>
                </a:solidFill>
              </a:rPr>
              <a:t>2. Blocks whose tiles are partially outside the valid range all the way</a:t>
            </a:r>
          </a:p>
        </p:txBody>
      </p:sp>
      <p:grpSp>
        <p:nvGrpSpPr>
          <p:cNvPr id="19" name="Group 2"/>
          <p:cNvGrpSpPr>
            <a:grpSpLocks/>
          </p:cNvGrpSpPr>
          <p:nvPr/>
        </p:nvGrpSpPr>
        <p:grpSpPr bwMode="auto">
          <a:xfrm>
            <a:off x="8525169" y="2949718"/>
            <a:ext cx="3308952" cy="3294063"/>
            <a:chOff x="2544" y="2562"/>
            <a:chExt cx="1586" cy="1566"/>
          </a:xfrm>
        </p:grpSpPr>
        <p:sp>
          <p:nvSpPr>
            <p:cNvPr id="20" name="Text Box 3"/>
            <p:cNvSpPr txBox="1">
              <a:spLocks noChangeArrowheads="1"/>
            </p:cNvSpPr>
            <p:nvPr/>
          </p:nvSpPr>
          <p:spPr bwMode="auto">
            <a:xfrm>
              <a:off x="2544" y="2562"/>
              <a:ext cx="1536" cy="1566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 dirty="0">
                  <a:solidFill>
                    <a:schemeClr val="tx1"/>
                  </a:solidFill>
                  <a:latin typeface="Arial" pitchFamily="34" charset="0"/>
                </a:rPr>
                <a:t>M</a:t>
              </a:r>
              <a:endParaRPr lang="en-US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 rot="-5400000">
              <a:off x="2801" y="3439"/>
              <a:ext cx="4" cy="51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72"/>
            </a:p>
          </p:txBody>
        </p:sp>
        <p:sp>
          <p:nvSpPr>
            <p:cNvPr id="25" name="Text Box 27"/>
            <p:cNvSpPr txBox="1">
              <a:spLocks noChangeArrowheads="1"/>
            </p:cNvSpPr>
            <p:nvPr/>
          </p:nvSpPr>
          <p:spPr bwMode="auto">
            <a:xfrm>
              <a:off x="2565" y="3744"/>
              <a:ext cx="475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200" b="1" dirty="0">
                  <a:solidFill>
                    <a:schemeClr val="tx1"/>
                  </a:solidFill>
                </a:rPr>
                <a:t>TILE_WIDTH</a:t>
              </a:r>
              <a:endParaRPr lang="en-US" sz="1200" b="1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6" name="Rectangle 35"/>
            <p:cNvSpPr>
              <a:spLocks noChangeArrowheads="1"/>
            </p:cNvSpPr>
            <p:nvPr/>
          </p:nvSpPr>
          <p:spPr bwMode="auto">
            <a:xfrm>
              <a:off x="2574" y="3742"/>
              <a:ext cx="11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72"/>
            </a:p>
          </p:txBody>
        </p:sp>
        <p:sp>
          <p:nvSpPr>
            <p:cNvPr id="27" name="Rectangle 36"/>
            <p:cNvSpPr>
              <a:spLocks noChangeArrowheads="1"/>
            </p:cNvSpPr>
            <p:nvPr/>
          </p:nvSpPr>
          <p:spPr bwMode="auto">
            <a:xfrm>
              <a:off x="4015" y="3107"/>
              <a:ext cx="11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72"/>
            </a:p>
          </p:txBody>
        </p:sp>
      </p:grp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11053826" y="4123464"/>
            <a:ext cx="1078643" cy="1053848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" name="Text Box 85"/>
          <p:cNvSpPr txBox="1">
            <a:spLocks noChangeArrowheads="1"/>
          </p:cNvSpPr>
          <p:nvPr/>
        </p:nvSpPr>
        <p:spPr bwMode="auto">
          <a:xfrm>
            <a:off x="8525169" y="4123464"/>
            <a:ext cx="1078643" cy="1053848"/>
          </a:xfrm>
          <a:prstGeom prst="rect">
            <a:avLst/>
          </a:prstGeom>
          <a:solidFill>
            <a:srgbClr val="00008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2" name="Text Box 87"/>
          <p:cNvSpPr txBox="1">
            <a:spLocks noChangeArrowheads="1"/>
          </p:cNvSpPr>
          <p:nvPr/>
        </p:nvSpPr>
        <p:spPr bwMode="auto">
          <a:xfrm>
            <a:off x="8525169" y="4872306"/>
            <a:ext cx="3167080" cy="105175"/>
          </a:xfrm>
          <a:prstGeom prst="rect">
            <a:avLst/>
          </a:prstGeom>
          <a:solidFill>
            <a:srgbClr val="FFCC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121920" rIns="0" bIns="0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11053825" y="5640079"/>
            <a:ext cx="1078643" cy="1053848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4" name="Text Box 85"/>
          <p:cNvSpPr txBox="1">
            <a:spLocks noChangeArrowheads="1"/>
          </p:cNvSpPr>
          <p:nvPr/>
        </p:nvSpPr>
        <p:spPr bwMode="auto">
          <a:xfrm>
            <a:off x="8525168" y="5640079"/>
            <a:ext cx="1078643" cy="1053848"/>
          </a:xfrm>
          <a:prstGeom prst="rect">
            <a:avLst/>
          </a:prstGeom>
          <a:solidFill>
            <a:srgbClr val="00008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64633" y="4468735"/>
            <a:ext cx="903965" cy="35163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72" dirty="0">
                <a:latin typeface="Arial" panose="020B0604020202020204" pitchFamily="34" charset="0"/>
                <a:cs typeface="Arial" panose="020B0604020202020204" pitchFamily="34" charset="0"/>
              </a:rPr>
              <a:t>Type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64633" y="5991187"/>
            <a:ext cx="903965" cy="35163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72" dirty="0">
                <a:latin typeface="Arial" panose="020B0604020202020204" pitchFamily="34" charset="0"/>
                <a:cs typeface="Arial" panose="020B0604020202020204" pitchFamily="34" charset="0"/>
              </a:rPr>
              <a:t>Type 2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02279" y="6472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670"/>
      </p:ext>
    </p:extLst>
  </p:cSld>
  <p:clrMapOvr>
    <a:masterClrMapping/>
  </p:clrMapOvr>
  <p:transition advTm="758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2" y="1383608"/>
            <a:ext cx="11084560" cy="640816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Analysis of Control Divergence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672" y="2077029"/>
            <a:ext cx="11054080" cy="53652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Assume 16x16 tiles and thread blocks</a:t>
            </a:r>
          </a:p>
          <a:p>
            <a:r>
              <a:rPr lang="en-US" dirty="0">
                <a:solidFill>
                  <a:schemeClr val="tx1"/>
                </a:solidFill>
              </a:rPr>
              <a:t>Each thread block has 8 warps (256/32)</a:t>
            </a:r>
          </a:p>
          <a:p>
            <a:r>
              <a:rPr lang="en-US" dirty="0">
                <a:solidFill>
                  <a:schemeClr val="tx1"/>
                </a:solidFill>
              </a:rPr>
              <a:t>Assume square matrices of 100x100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There are 49 thread blocks (7 in each dimension)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95200" y="67633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1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594">
        <p:fade/>
      </p:transition>
    </mc:Choice>
    <mc:Fallback xmlns="">
      <p:transition spd="med" advTm="945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430" y="1390535"/>
            <a:ext cx="11084560" cy="640816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Control Divergence in Loading M Tiles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380" y="2083956"/>
            <a:ext cx="11054080" cy="53652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Assume 16x16 tiles and thread blocks</a:t>
            </a:r>
          </a:p>
          <a:p>
            <a:r>
              <a:rPr lang="en-US" dirty="0">
                <a:solidFill>
                  <a:schemeClr val="tx1"/>
                </a:solidFill>
              </a:rPr>
              <a:t>Each thread block has 8 warps (256/32)</a:t>
            </a:r>
          </a:p>
          <a:p>
            <a:r>
              <a:rPr lang="en-US" dirty="0">
                <a:solidFill>
                  <a:schemeClr val="tx1"/>
                </a:solidFill>
              </a:rPr>
              <a:t>Assume square matrices of 100x100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There are 42 (6*1) Type 1 blocks, with a total of 48 (8*6) warps</a:t>
            </a:r>
          </a:p>
          <a:p>
            <a:r>
              <a:rPr lang="en-US" dirty="0">
                <a:solidFill>
                  <a:schemeClr val="tx1"/>
                </a:solidFill>
              </a:rPr>
              <a:t>Only the warps on the edge of control divergence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881" y="2425161"/>
            <a:ext cx="3657820" cy="2387825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24508" y="67702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3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894">
        <p:fade/>
      </p:transition>
    </mc:Choice>
    <mc:Fallback xmlns="">
      <p:transition spd="med" advTm="848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54" y="1293559"/>
            <a:ext cx="10265582" cy="1089529"/>
          </a:xfrm>
        </p:spPr>
        <p:txBody>
          <a:bodyPr/>
          <a:lstStyle/>
          <a:p>
            <a:r>
              <a:rPr lang="en-US" sz="3600" dirty="0">
                <a:solidFill>
                  <a:schemeClr val="accent4"/>
                </a:solidFill>
              </a:rPr>
              <a:t>Control Divergence in Loading M Tiles (Type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454" y="1966197"/>
            <a:ext cx="11054080" cy="53652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Type 2: the 7 block assigned to load the bottom tiles, with a total of 56 (8*7) warps</a:t>
            </a:r>
          </a:p>
          <a:p>
            <a:r>
              <a:rPr lang="en-US" dirty="0">
                <a:solidFill>
                  <a:schemeClr val="tx1"/>
                </a:solidFill>
              </a:rPr>
              <a:t>The first 2 warps in each Type 2 block will stay within the valid range until the last phase</a:t>
            </a:r>
          </a:p>
          <a:p>
            <a:r>
              <a:rPr lang="en-US" dirty="0">
                <a:solidFill>
                  <a:schemeClr val="tx1"/>
                </a:solidFill>
              </a:rPr>
              <a:t>The 6 remaining warps stay outside the valid range</a:t>
            </a:r>
          </a:p>
          <a:p>
            <a:r>
              <a:rPr lang="en-US" dirty="0">
                <a:solidFill>
                  <a:schemeClr val="tx1"/>
                </a:solidFill>
              </a:rPr>
              <a:t> So, only 2 warp have control divergence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016" y="3800768"/>
            <a:ext cx="3382167" cy="250550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7582" y="65186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6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3670">
        <p:fade/>
      </p:transition>
    </mc:Choice>
    <mc:Fallback xmlns="">
      <p:transition spd="med" advTm="1936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89"/>
          <p:cNvSpPr>
            <a:spLocks noGrp="1" noChangeArrowheads="1"/>
          </p:cNvSpPr>
          <p:nvPr>
            <p:ph type="title"/>
          </p:nvPr>
        </p:nvSpPr>
        <p:spPr>
          <a:xfrm>
            <a:off x="553722" y="1085736"/>
            <a:ext cx="11084560" cy="640816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dirty="0">
                <a:solidFill>
                  <a:schemeClr val="accent4"/>
                </a:solidFill>
              </a:rPr>
              <a:t>Overall Impact of Control Divergence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68672" y="1779157"/>
            <a:ext cx="11054080" cy="53652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Type 1 Blocks: 49 out of 392 warp-phases have control divergence</a:t>
            </a:r>
          </a:p>
          <a:p>
            <a:r>
              <a:rPr lang="en-US" dirty="0">
                <a:solidFill>
                  <a:schemeClr val="tx1"/>
                </a:solidFill>
              </a:rPr>
              <a:t>Type 2 Blocks: 2 out of 392 warp-phases have control divergence</a:t>
            </a:r>
          </a:p>
          <a:p>
            <a:r>
              <a:rPr lang="en-US" dirty="0">
                <a:solidFill>
                  <a:schemeClr val="tx1"/>
                </a:solidFill>
              </a:rPr>
              <a:t>The performance impact is expected to be ~13% (51/392)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9" name="Group 2"/>
          <p:cNvGrpSpPr>
            <a:grpSpLocks/>
          </p:cNvGrpSpPr>
          <p:nvPr/>
        </p:nvGrpSpPr>
        <p:grpSpPr bwMode="auto">
          <a:xfrm>
            <a:off x="5689600" y="2773514"/>
            <a:ext cx="3308952" cy="3294063"/>
            <a:chOff x="2544" y="2562"/>
            <a:chExt cx="1586" cy="1566"/>
          </a:xfrm>
        </p:grpSpPr>
        <p:sp>
          <p:nvSpPr>
            <p:cNvPr id="20" name="Text Box 3"/>
            <p:cNvSpPr txBox="1">
              <a:spLocks noChangeArrowheads="1"/>
            </p:cNvSpPr>
            <p:nvPr/>
          </p:nvSpPr>
          <p:spPr bwMode="auto">
            <a:xfrm>
              <a:off x="2544" y="2562"/>
              <a:ext cx="1536" cy="1566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 dirty="0">
                  <a:solidFill>
                    <a:schemeClr val="tx1"/>
                  </a:solidFill>
                  <a:latin typeface="Arial" pitchFamily="34" charset="0"/>
                </a:rPr>
                <a:t>M</a:t>
              </a:r>
              <a:endParaRPr lang="en-US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 rot="-5400000">
              <a:off x="2801" y="3439"/>
              <a:ext cx="4" cy="51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72"/>
            </a:p>
          </p:txBody>
        </p:sp>
        <p:sp>
          <p:nvSpPr>
            <p:cNvPr id="25" name="Text Box 27"/>
            <p:cNvSpPr txBox="1">
              <a:spLocks noChangeArrowheads="1"/>
            </p:cNvSpPr>
            <p:nvPr/>
          </p:nvSpPr>
          <p:spPr bwMode="auto">
            <a:xfrm>
              <a:off x="2565" y="3744"/>
              <a:ext cx="475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200" b="1" dirty="0">
                  <a:solidFill>
                    <a:schemeClr val="tx1"/>
                  </a:solidFill>
                </a:rPr>
                <a:t>TILE_WIDTH</a:t>
              </a:r>
              <a:endParaRPr lang="en-US" sz="1200" b="1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6" name="Rectangle 35"/>
            <p:cNvSpPr>
              <a:spLocks noChangeArrowheads="1"/>
            </p:cNvSpPr>
            <p:nvPr/>
          </p:nvSpPr>
          <p:spPr bwMode="auto">
            <a:xfrm>
              <a:off x="2574" y="3742"/>
              <a:ext cx="11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72"/>
            </a:p>
          </p:txBody>
        </p:sp>
        <p:sp>
          <p:nvSpPr>
            <p:cNvPr id="27" name="Rectangle 36"/>
            <p:cNvSpPr>
              <a:spLocks noChangeArrowheads="1"/>
            </p:cNvSpPr>
            <p:nvPr/>
          </p:nvSpPr>
          <p:spPr bwMode="auto">
            <a:xfrm>
              <a:off x="4015" y="3107"/>
              <a:ext cx="11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72"/>
            </a:p>
          </p:txBody>
        </p:sp>
      </p:grp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8218257" y="3947260"/>
            <a:ext cx="1078643" cy="1053848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31" name="Text Box 85"/>
          <p:cNvSpPr txBox="1">
            <a:spLocks noChangeArrowheads="1"/>
          </p:cNvSpPr>
          <p:nvPr/>
        </p:nvSpPr>
        <p:spPr bwMode="auto">
          <a:xfrm>
            <a:off x="5689600" y="3947260"/>
            <a:ext cx="1078643" cy="1053848"/>
          </a:xfrm>
          <a:prstGeom prst="rect">
            <a:avLst/>
          </a:prstGeom>
          <a:solidFill>
            <a:srgbClr val="00008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32" name="Text Box 87"/>
          <p:cNvSpPr txBox="1">
            <a:spLocks noChangeArrowheads="1"/>
          </p:cNvSpPr>
          <p:nvPr/>
        </p:nvSpPr>
        <p:spPr bwMode="auto">
          <a:xfrm>
            <a:off x="5689600" y="4696102"/>
            <a:ext cx="3167080" cy="105175"/>
          </a:xfrm>
          <a:prstGeom prst="rect">
            <a:avLst/>
          </a:prstGeom>
          <a:solidFill>
            <a:srgbClr val="FFCC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121920" rIns="0" bIns="0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8218256" y="5463875"/>
            <a:ext cx="1078643" cy="1053848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34" name="Text Box 85"/>
          <p:cNvSpPr txBox="1">
            <a:spLocks noChangeArrowheads="1"/>
          </p:cNvSpPr>
          <p:nvPr/>
        </p:nvSpPr>
        <p:spPr bwMode="auto">
          <a:xfrm>
            <a:off x="5689599" y="5463875"/>
            <a:ext cx="1078643" cy="1053848"/>
          </a:xfrm>
          <a:prstGeom prst="rect">
            <a:avLst/>
          </a:prstGeom>
          <a:solidFill>
            <a:srgbClr val="00008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9064" y="4292531"/>
            <a:ext cx="903965" cy="35163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72" dirty="0">
                <a:latin typeface="Arial" panose="020B0604020202020204" pitchFamily="34" charset="0"/>
                <a:cs typeface="Arial" panose="020B0604020202020204" pitchFamily="34" charset="0"/>
              </a:rPr>
              <a:t>Type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29064" y="5814983"/>
            <a:ext cx="903965" cy="35163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72" dirty="0">
                <a:latin typeface="Arial" panose="020B0604020202020204" pitchFamily="34" charset="0"/>
                <a:cs typeface="Arial" panose="020B0604020202020204" pitchFamily="34" charset="0"/>
              </a:rPr>
              <a:t>Type 2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14913" y="57630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38944"/>
      </p:ext>
    </p:extLst>
  </p:cSld>
  <p:clrMapOvr>
    <a:masterClrMapping/>
  </p:clrMapOvr>
  <p:transition advTm="614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2" y="1182716"/>
            <a:ext cx="11084560" cy="640816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Additional 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672" y="1876137"/>
            <a:ext cx="11054080" cy="53652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estimated performance impact is data dependent.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For larger matrices, the impact will be significantly smaller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In general, the impact of control divergence for boundary condition checking for large input data sets should be insignificant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One should not hesitate to use boundary checks to ensure full functionality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The fact that a kernel is full of control flow constructs does not mean that there will be heavy occurrence of control divergence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We will cover some algorithm patterns that naturally incur control divergence (such as parallel reduction)  in the Parallel Algorithm Patterns modules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93600" y="65624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3507">
        <p:fade/>
      </p:transition>
    </mc:Choice>
    <mc:Fallback xmlns="">
      <p:transition spd="med" advTm="1535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C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R" id="{AE20FBDC-0D03-49DA-99CF-13DC815B9F62}" vid="{75CAA0F8-75EB-44FB-BBF2-1981CDC6FE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UCR</Template>
  <TotalTime>631</TotalTime>
  <Words>1218</Words>
  <Application>Microsoft Office PowerPoint</Application>
  <PresentationFormat>Widescreen</PresentationFormat>
  <Paragraphs>361</Paragraphs>
  <Slides>20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 Math</vt:lpstr>
      <vt:lpstr>Courier New</vt:lpstr>
      <vt:lpstr>Palatino</vt:lpstr>
      <vt:lpstr>Times New Roman</vt:lpstr>
      <vt:lpstr>UCR</vt:lpstr>
      <vt:lpstr>Control Divergence and  Memory coalescing</vt:lpstr>
      <vt:lpstr>Objective</vt:lpstr>
      <vt:lpstr>Performance Impact of Control Divergence</vt:lpstr>
      <vt:lpstr>Two types of blocks in loading M Tiles</vt:lpstr>
      <vt:lpstr>Analysis of Control Divergence Impact</vt:lpstr>
      <vt:lpstr>Control Divergence in Loading M Tiles</vt:lpstr>
      <vt:lpstr>Control Divergence in Loading M Tiles (Type 2)</vt:lpstr>
      <vt:lpstr>Overall Impact of Control Divergence</vt:lpstr>
      <vt:lpstr>Additional Comments</vt:lpstr>
      <vt:lpstr>Memory Coalescing</vt:lpstr>
      <vt:lpstr>DRAM Burst – A System View</vt:lpstr>
      <vt:lpstr> Memory Coalescing</vt:lpstr>
      <vt:lpstr> Un-coalesced Accesses</vt:lpstr>
      <vt:lpstr>How to judge if an access is coalesced?</vt:lpstr>
      <vt:lpstr>A 2D C Array in Linear Memory Space</vt:lpstr>
      <vt:lpstr>Two Access Patterns of Basic Matrix Multiplication </vt:lpstr>
      <vt:lpstr>B accesses are coalesced</vt:lpstr>
      <vt:lpstr>A Accesses are Not Coalesced</vt:lpstr>
      <vt:lpstr>Loading an Input Tile</vt:lpstr>
      <vt:lpstr>Corner Turning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Memory coalescing</dc:title>
  <dc:creator>Marcus Chow</dc:creator>
  <cp:lastModifiedBy>Marcus Chow</cp:lastModifiedBy>
  <cp:revision>9</cp:revision>
  <dcterms:created xsi:type="dcterms:W3CDTF">2020-04-14T23:26:26Z</dcterms:created>
  <dcterms:modified xsi:type="dcterms:W3CDTF">2020-04-16T00:03:45Z</dcterms:modified>
</cp:coreProperties>
</file>